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6"/>
  </p:notesMasterIdLst>
  <p:handoutMasterIdLst>
    <p:handoutMasterId r:id="rId57"/>
  </p:handoutMasterIdLst>
  <p:sldIdLst>
    <p:sldId id="256" r:id="rId2"/>
    <p:sldId id="257" r:id="rId3"/>
    <p:sldId id="459" r:id="rId4"/>
    <p:sldId id="438" r:id="rId5"/>
    <p:sldId id="460" r:id="rId6"/>
    <p:sldId id="284" r:id="rId7"/>
    <p:sldId id="439" r:id="rId8"/>
    <p:sldId id="290" r:id="rId9"/>
    <p:sldId id="461" r:id="rId10"/>
    <p:sldId id="429" r:id="rId11"/>
    <p:sldId id="430" r:id="rId12"/>
    <p:sldId id="275" r:id="rId13"/>
    <p:sldId id="475" r:id="rId14"/>
    <p:sldId id="434" r:id="rId15"/>
    <p:sldId id="431" r:id="rId16"/>
    <p:sldId id="260" r:id="rId17"/>
    <p:sldId id="432" r:id="rId18"/>
    <p:sldId id="333" r:id="rId19"/>
    <p:sldId id="455" r:id="rId20"/>
    <p:sldId id="446" r:id="rId21"/>
    <p:sldId id="447" r:id="rId22"/>
    <p:sldId id="448" r:id="rId23"/>
    <p:sldId id="449" r:id="rId24"/>
    <p:sldId id="450" r:id="rId25"/>
    <p:sldId id="463" r:id="rId26"/>
    <p:sldId id="436" r:id="rId27"/>
    <p:sldId id="458" r:id="rId28"/>
    <p:sldId id="454" r:id="rId29"/>
    <p:sldId id="267" r:id="rId30"/>
    <p:sldId id="258" r:id="rId31"/>
    <p:sldId id="262" r:id="rId32"/>
    <p:sldId id="471" r:id="rId33"/>
    <p:sldId id="477" r:id="rId34"/>
    <p:sldId id="433" r:id="rId35"/>
    <p:sldId id="435" r:id="rId36"/>
    <p:sldId id="478" r:id="rId37"/>
    <p:sldId id="265" r:id="rId38"/>
    <p:sldId id="268" r:id="rId39"/>
    <p:sldId id="286" r:id="rId40"/>
    <p:sldId id="467" r:id="rId41"/>
    <p:sldId id="266" r:id="rId42"/>
    <p:sldId id="269" r:id="rId43"/>
    <p:sldId id="282" r:id="rId44"/>
    <p:sldId id="441" r:id="rId45"/>
    <p:sldId id="442" r:id="rId46"/>
    <p:sldId id="443" r:id="rId47"/>
    <p:sldId id="473" r:id="rId48"/>
    <p:sldId id="451" r:id="rId49"/>
    <p:sldId id="480" r:id="rId50"/>
    <p:sldId id="283" r:id="rId51"/>
    <p:sldId id="285" r:id="rId52"/>
    <p:sldId id="482" r:id="rId53"/>
    <p:sldId id="483" r:id="rId54"/>
    <p:sldId id="486" r:id="rId5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vcdc" initials="f" lastIdx="3" clrIdx="0">
    <p:extLst>
      <p:ext uri="{19B8F6BF-5375-455C-9EA6-DF929625EA0E}">
        <p15:presenceInfo xmlns:p15="http://schemas.microsoft.com/office/powerpoint/2012/main" userId="fvcd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4F2"/>
    <a:srgbClr val="FF22C8"/>
    <a:srgbClr val="00CBFF"/>
    <a:srgbClr val="B224FF"/>
    <a:srgbClr val="77FF45"/>
    <a:srgbClr val="C55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9" autoAdjust="0"/>
    <p:restoredTop sz="28905" autoAdjust="0"/>
  </p:normalViewPr>
  <p:slideViewPr>
    <p:cSldViewPr snapToGrid="0">
      <p:cViewPr>
        <p:scale>
          <a:sx n="96" d="100"/>
          <a:sy n="96" d="100"/>
        </p:scale>
        <p:origin x="72" y="-1584"/>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66" d="100"/>
          <a:sy n="66" d="100"/>
        </p:scale>
        <p:origin x="2532" y="-3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6F5C98A-B23B-DD46-B931-0AEA6193D458}"/>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7D6BE03F-A83B-A440-9B22-9BA8A84D8C0C}"/>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1DB39D7A-D5FB-404A-AEEC-0F1B56743402}" type="datetimeFigureOut">
              <a:rPr lang="en-US" smtClean="0"/>
              <a:t>1/31/2022</a:t>
            </a:fld>
            <a:endParaRPr lang="en-US" dirty="0"/>
          </a:p>
        </p:txBody>
      </p:sp>
      <p:sp>
        <p:nvSpPr>
          <p:cNvPr id="4" name="Footer Placeholder 3">
            <a:extLst>
              <a:ext uri="{FF2B5EF4-FFF2-40B4-BE49-F238E27FC236}">
                <a16:creationId xmlns:a16="http://schemas.microsoft.com/office/drawing/2014/main" xmlns="" id="{813C0821-7938-5B4E-8629-3FD1EAD72791}"/>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941BFE15-FEED-6940-8E0E-9400AC91ABF2}"/>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B0E95CD7-84E4-1A4D-8575-DA37360570D5}" type="slidenum">
              <a:rPr lang="en-US" smtClean="0"/>
              <a:t>‹#›</a:t>
            </a:fld>
            <a:endParaRPr lang="en-US" dirty="0"/>
          </a:p>
        </p:txBody>
      </p:sp>
    </p:spTree>
    <p:extLst>
      <p:ext uri="{BB962C8B-B14F-4D97-AF65-F5344CB8AC3E}">
        <p14:creationId xmlns:p14="http://schemas.microsoft.com/office/powerpoint/2010/main" val="929277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0B3AB95-AAF7-FF49-A26B-A7E306E7FF08}" type="datetimeFigureOut">
              <a:rPr lang="en-US" smtClean="0"/>
              <a:t>1/31/2022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7D6D0B5-6A59-D247-B8D5-B3B0F2648537}" type="slidenum">
              <a:rPr lang="en-US" smtClean="0"/>
              <a:t>‹#›</a:t>
            </a:fld>
            <a:endParaRPr lang="en-US" dirty="0"/>
          </a:p>
        </p:txBody>
      </p:sp>
    </p:spTree>
    <p:extLst>
      <p:ext uri="{BB962C8B-B14F-4D97-AF65-F5344CB8AC3E}">
        <p14:creationId xmlns:p14="http://schemas.microsoft.com/office/powerpoint/2010/main" val="230196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0</a:t>
            </a:fld>
            <a:endParaRPr lang="en-US" dirty="0"/>
          </a:p>
        </p:txBody>
      </p:sp>
    </p:spTree>
    <p:extLst>
      <p:ext uri="{BB962C8B-B14F-4D97-AF65-F5344CB8AC3E}">
        <p14:creationId xmlns:p14="http://schemas.microsoft.com/office/powerpoint/2010/main" val="382661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latin typeface="+mn-lt"/>
              </a:rPr>
              <a:t>Research informs us that early experiences shape the architecture of the developing brain. </a:t>
            </a:r>
          </a:p>
          <a:p>
            <a:endParaRPr lang="en-US" dirty="0">
              <a:latin typeface="+mn-lt"/>
            </a:endParaRPr>
          </a:p>
          <a:p>
            <a:r>
              <a:rPr lang="en-US" dirty="0">
                <a:latin typeface="+mn-lt"/>
              </a:rPr>
              <a:t>How your brain developed because of your childhood</a:t>
            </a:r>
            <a:r>
              <a:rPr lang="en-US" baseline="0" dirty="0">
                <a:latin typeface="+mn-lt"/>
              </a:rPr>
              <a:t> experiences will be </a:t>
            </a:r>
            <a:r>
              <a:rPr lang="en-US" dirty="0">
                <a:latin typeface="+mn-lt"/>
              </a:rPr>
              <a:t>different from how your child’s brain architecture</a:t>
            </a:r>
            <a:r>
              <a:rPr lang="en-US" baseline="0" dirty="0">
                <a:latin typeface="+mn-lt"/>
              </a:rPr>
              <a:t> is </a:t>
            </a:r>
            <a:r>
              <a:rPr lang="en-US" dirty="0">
                <a:latin typeface="+mn-lt"/>
              </a:rPr>
              <a:t>developing due to their experiences.</a:t>
            </a:r>
          </a:p>
          <a:p>
            <a:endParaRPr lang="en-US" dirty="0">
              <a:latin typeface="+mn-lt"/>
            </a:endParaRPr>
          </a:p>
          <a:p>
            <a:r>
              <a:rPr lang="en-US" b="1" i="1" dirty="0">
                <a:latin typeface="+mn-lt"/>
              </a:rPr>
              <a:t>Facilitators Question: </a:t>
            </a:r>
            <a:r>
              <a:rPr lang="en-US" dirty="0">
                <a:latin typeface="+mn-lt"/>
              </a:rPr>
              <a:t>As a result, if our children’s brains are developing differently, should we be parenting our children differently?</a:t>
            </a:r>
          </a:p>
          <a:p>
            <a:endParaRPr lang="en-US" dirty="0">
              <a:latin typeface="+mn-lt"/>
            </a:endParaRPr>
          </a:p>
          <a:p>
            <a:r>
              <a:rPr lang="en-US" dirty="0">
                <a:latin typeface="+mn-lt"/>
              </a:rPr>
              <a:t>Hold on to that thought!</a:t>
            </a:r>
          </a:p>
        </p:txBody>
      </p:sp>
      <p:sp>
        <p:nvSpPr>
          <p:cNvPr id="4" name="Slide Number Placeholder 3"/>
          <p:cNvSpPr>
            <a:spLocks noGrp="1"/>
          </p:cNvSpPr>
          <p:nvPr>
            <p:ph type="sldNum" sz="quarter" idx="5"/>
          </p:nvPr>
        </p:nvSpPr>
        <p:spPr/>
        <p:txBody>
          <a:bodyPr/>
          <a:lstStyle/>
          <a:p>
            <a:fld id="{B44371E0-8D4B-4BAA-BFCF-4207608854DF}" type="slidenum">
              <a:rPr lang="en-CA" smtClean="0"/>
              <a:t>9</a:t>
            </a:fld>
            <a:endParaRPr lang="en-CA" dirty="0"/>
          </a:p>
        </p:txBody>
      </p:sp>
    </p:spTree>
    <p:extLst>
      <p:ext uri="{BB962C8B-B14F-4D97-AF65-F5344CB8AC3E}">
        <p14:creationId xmlns:p14="http://schemas.microsoft.com/office/powerpoint/2010/main" val="213265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smtClean="0">
                <a:latin typeface="+mn-lt"/>
              </a:rPr>
              <a:t>Facilitator</a:t>
            </a:r>
            <a:r>
              <a:rPr lang="en-CA" b="1" i="1" baseline="0" dirty="0" smtClean="0">
                <a:latin typeface="+mn-lt"/>
              </a:rPr>
              <a:t> </a:t>
            </a:r>
            <a:r>
              <a:rPr lang="en-CA" b="1" i="1" baseline="0" dirty="0">
                <a:latin typeface="+mn-lt"/>
              </a:rPr>
              <a:t>Question: </a:t>
            </a:r>
            <a:r>
              <a:rPr lang="en-CA" b="1" baseline="0" dirty="0">
                <a:latin typeface="+mn-lt"/>
              </a:rPr>
              <a:t>	</a:t>
            </a:r>
            <a:r>
              <a:rPr lang="en-CA" dirty="0">
                <a:latin typeface="+mn-lt"/>
              </a:rPr>
              <a:t>What do you want for your children 20 years from now</a:t>
            </a:r>
            <a:r>
              <a:rPr lang="en-CA" dirty="0" smtClean="0">
                <a:latin typeface="+mn-lt"/>
              </a:rPr>
              <a:t>?</a:t>
            </a:r>
            <a:r>
              <a:rPr lang="en-CA" baseline="0" dirty="0" smtClean="0">
                <a:latin typeface="+mn-lt"/>
              </a:rPr>
              <a:t>      </a:t>
            </a:r>
            <a:r>
              <a:rPr lang="en-CA" i="1" dirty="0" smtClean="0">
                <a:latin typeface="+mn-lt"/>
              </a:rPr>
              <a:t>(</a:t>
            </a:r>
            <a:r>
              <a:rPr lang="en-CA" i="1" dirty="0">
                <a:latin typeface="+mn-lt"/>
              </a:rPr>
              <a:t>Wait for responses and reflections)</a:t>
            </a:r>
          </a:p>
          <a:p>
            <a:endParaRPr lang="en-CA" dirty="0">
              <a:latin typeface="+mn-lt"/>
            </a:endParaRPr>
          </a:p>
          <a:p>
            <a:r>
              <a:rPr lang="en-CA" dirty="0">
                <a:latin typeface="+mn-lt"/>
              </a:rPr>
              <a:t>No matter how many parents we ask, every parent answers similarly:  We want our children to be happy, in good jobs, in healthy relationships and giving back to community.</a:t>
            </a:r>
          </a:p>
          <a:p>
            <a:endParaRPr lang="en-CA" dirty="0">
              <a:latin typeface="+mn-lt"/>
            </a:endParaRPr>
          </a:p>
          <a:p>
            <a:r>
              <a:rPr lang="en-CA" b="1" i="1" dirty="0">
                <a:latin typeface="+mn-lt"/>
              </a:rPr>
              <a:t>Facilitator Question:</a:t>
            </a:r>
            <a:r>
              <a:rPr lang="en-CA" b="1" dirty="0">
                <a:latin typeface="+mn-lt"/>
              </a:rPr>
              <a:t>	</a:t>
            </a:r>
            <a:r>
              <a:rPr lang="en-CA" b="0" dirty="0">
                <a:latin typeface="+mn-lt"/>
              </a:rPr>
              <a:t>How</a:t>
            </a:r>
            <a:r>
              <a:rPr lang="en-CA" b="0" baseline="0" dirty="0">
                <a:latin typeface="+mn-lt"/>
              </a:rPr>
              <a:t> many of you want your children to have a connected relationship with you? </a:t>
            </a:r>
            <a:r>
              <a:rPr lang="en-CA" b="0" baseline="0" dirty="0" smtClean="0">
                <a:latin typeface="+mn-lt"/>
              </a:rPr>
              <a:t>  </a:t>
            </a:r>
            <a:r>
              <a:rPr lang="en-CA" i="1" dirty="0" smtClean="0">
                <a:latin typeface="+mn-lt"/>
              </a:rPr>
              <a:t>(</a:t>
            </a:r>
            <a:r>
              <a:rPr lang="en-CA" i="1" dirty="0">
                <a:latin typeface="+mn-lt"/>
              </a:rPr>
              <a:t>Wait for responses and reflections)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latin typeface="+mn-lt"/>
              </a:rPr>
              <a:t>Developing</a:t>
            </a:r>
            <a:r>
              <a:rPr lang="en-CA" b="0" i="0" baseline="0" dirty="0">
                <a:latin typeface="+mn-lt"/>
              </a:rPr>
              <a:t> the foundations of safe and connected relationships with your children when they are young will support children’s desire and motivation to stay connected as they get older. </a:t>
            </a:r>
            <a:endParaRPr lang="en-CA" b="0" i="0" dirty="0">
              <a:latin typeface="+mn-lt"/>
            </a:endParaRPr>
          </a:p>
          <a:p>
            <a:endParaRPr lang="en-CA" dirty="0">
              <a:latin typeface="+mn-lt"/>
            </a:endParaRPr>
          </a:p>
          <a:p>
            <a:r>
              <a:rPr lang="en-CA" dirty="0">
                <a:latin typeface="+mn-lt"/>
              </a:rPr>
              <a:t>Let’s hold on to these thoughts and start to examine if our values and beliefs even match all these great things that we</a:t>
            </a:r>
            <a:r>
              <a:rPr lang="en-CA" baseline="0" dirty="0">
                <a:latin typeface="+mn-lt"/>
              </a:rPr>
              <a:t> </a:t>
            </a:r>
            <a:r>
              <a:rPr lang="en-CA" dirty="0">
                <a:latin typeface="+mn-lt"/>
              </a:rPr>
              <a:t>want for our children in the future. </a:t>
            </a:r>
          </a:p>
          <a:p>
            <a:endParaRPr lang="en-CA" dirty="0">
              <a:latin typeface="+mn-lt"/>
            </a:endParaRPr>
          </a:p>
          <a:p>
            <a:r>
              <a:rPr lang="en-CA" dirty="0">
                <a:latin typeface="+mn-lt"/>
              </a:rPr>
              <a:t>This next video will help us. </a:t>
            </a:r>
          </a:p>
        </p:txBody>
      </p:sp>
      <p:sp>
        <p:nvSpPr>
          <p:cNvPr id="4" name="Slide Number Placeholder 3"/>
          <p:cNvSpPr>
            <a:spLocks noGrp="1"/>
          </p:cNvSpPr>
          <p:nvPr>
            <p:ph type="sldNum" sz="quarter" idx="10"/>
          </p:nvPr>
        </p:nvSpPr>
        <p:spPr>
          <a:xfrm>
            <a:off x="3936768" y="8801989"/>
            <a:ext cx="3011699" cy="463407"/>
          </a:xfrm>
        </p:spPr>
        <p:txBody>
          <a:bodyPr/>
          <a:lstStyle/>
          <a:p>
            <a:fld id="{E7D6D0B5-6A59-D247-B8D5-B3B0F2648537}" type="slidenum">
              <a:rPr lang="en-US" smtClean="0"/>
              <a:t>10</a:t>
            </a:fld>
            <a:endParaRPr lang="en-US" dirty="0"/>
          </a:p>
        </p:txBody>
      </p:sp>
    </p:spTree>
    <p:extLst>
      <p:ext uri="{BB962C8B-B14F-4D97-AF65-F5344CB8AC3E}">
        <p14:creationId xmlns:p14="http://schemas.microsoft.com/office/powerpoint/2010/main" val="2087736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latin typeface="+mn-lt"/>
              </a:rPr>
              <a:t>Facilitator</a:t>
            </a:r>
            <a:r>
              <a:rPr lang="en-CA" b="1" i="1" baseline="0" dirty="0">
                <a:latin typeface="+mn-lt"/>
              </a:rPr>
              <a:t> Question:</a:t>
            </a:r>
            <a:r>
              <a:rPr lang="en-CA" b="1" baseline="0" dirty="0">
                <a:latin typeface="+mn-lt"/>
              </a:rPr>
              <a:t>	</a:t>
            </a:r>
            <a:r>
              <a:rPr lang="en-CA" dirty="0">
                <a:latin typeface="+mn-lt"/>
              </a:rPr>
              <a:t>So what kind of job are Lucy and Ethel doing in this video?  </a:t>
            </a:r>
          </a:p>
          <a:p>
            <a:endParaRPr lang="en-CA" dirty="0">
              <a:latin typeface="+mn-lt"/>
            </a:endParaRPr>
          </a:p>
          <a:p>
            <a:r>
              <a:rPr lang="en-CA" dirty="0">
                <a:latin typeface="+mn-lt"/>
              </a:rPr>
              <a:t>Yes, assembly or factory work.  Not that there is anything wrong with this type of work but……</a:t>
            </a:r>
          </a:p>
          <a:p>
            <a:endParaRPr lang="en-CA" dirty="0">
              <a:latin typeface="+mn-lt"/>
            </a:endParaRPr>
          </a:p>
          <a:p>
            <a:r>
              <a:rPr lang="en-CA" b="1" i="1" dirty="0">
                <a:latin typeface="+mn-lt"/>
              </a:rPr>
              <a:t>Facilitator Question:</a:t>
            </a:r>
            <a:r>
              <a:rPr lang="en-CA" b="1" dirty="0">
                <a:latin typeface="+mn-lt"/>
              </a:rPr>
              <a:t>	</a:t>
            </a:r>
            <a:r>
              <a:rPr lang="en-CA" b="0" dirty="0">
                <a:latin typeface="+mn-lt"/>
              </a:rPr>
              <a:t>Will</a:t>
            </a:r>
            <a:r>
              <a:rPr lang="en-CA" b="0" baseline="0" dirty="0">
                <a:latin typeface="+mn-lt"/>
              </a:rPr>
              <a:t> this</a:t>
            </a:r>
            <a:r>
              <a:rPr lang="en-CA" dirty="0">
                <a:latin typeface="+mn-lt"/>
              </a:rPr>
              <a:t> work still exist for our children in the future?   </a:t>
            </a:r>
          </a:p>
          <a:p>
            <a:endParaRPr lang="en-CA" dirty="0">
              <a:latin typeface="+mn-lt"/>
            </a:endParaRPr>
          </a:p>
          <a:p>
            <a:r>
              <a:rPr lang="en-CA" b="1" i="1" dirty="0">
                <a:latin typeface="+mn-lt"/>
              </a:rPr>
              <a:t>Possible Answer:	</a:t>
            </a:r>
            <a:r>
              <a:rPr lang="en-CA" b="0" i="1" dirty="0">
                <a:latin typeface="+mn-lt"/>
              </a:rPr>
              <a:t>No, not really.</a:t>
            </a:r>
            <a:endParaRPr lang="en-CA" b="1" i="1" dirty="0">
              <a:latin typeface="+mn-lt"/>
            </a:endParaRPr>
          </a:p>
          <a:p>
            <a:endParaRPr lang="en-CA" dirty="0">
              <a:latin typeface="+mn-lt"/>
            </a:endParaRPr>
          </a:p>
          <a:p>
            <a:r>
              <a:rPr lang="en-CA" b="1" i="1" dirty="0">
                <a:latin typeface="+mn-lt"/>
              </a:rPr>
              <a:t>Facilitator Question:</a:t>
            </a:r>
            <a:r>
              <a:rPr lang="en-CA" dirty="0">
                <a:latin typeface="+mn-lt"/>
              </a:rPr>
              <a:t>	What has replaced this kind of work?</a:t>
            </a:r>
          </a:p>
          <a:p>
            <a:endParaRPr lang="en-CA" dirty="0">
              <a:latin typeface="+mn-lt"/>
            </a:endParaRPr>
          </a:p>
          <a:p>
            <a:r>
              <a:rPr lang="en-CA" b="1" i="1" dirty="0">
                <a:latin typeface="+mn-lt"/>
              </a:rPr>
              <a:t>Possible Answer:	</a:t>
            </a:r>
            <a:r>
              <a:rPr lang="en-CA" i="1" dirty="0">
                <a:latin typeface="+mn-lt"/>
              </a:rPr>
              <a:t>Yes, machines or computers.</a:t>
            </a:r>
          </a:p>
          <a:p>
            <a:endParaRPr lang="en-CA" i="1"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11</a:t>
            </a:fld>
            <a:endParaRPr lang="en-US" dirty="0"/>
          </a:p>
        </p:txBody>
      </p:sp>
    </p:spTree>
    <p:extLst>
      <p:ext uri="{BB962C8B-B14F-4D97-AF65-F5344CB8AC3E}">
        <p14:creationId xmlns:p14="http://schemas.microsoft.com/office/powerpoint/2010/main" val="249629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Now let’s talk about where schools came from…</a:t>
            </a:r>
          </a:p>
          <a:p>
            <a:endParaRPr lang="en-CA" dirty="0">
              <a:latin typeface="+mn-lt"/>
            </a:endParaRPr>
          </a:p>
          <a:p>
            <a:r>
              <a:rPr lang="en-CA" dirty="0">
                <a:latin typeface="+mn-lt"/>
              </a:rPr>
              <a:t>Schools were originally developed during the industrial revolution when parents needed to work and we needed a place to house children.  </a:t>
            </a:r>
          </a:p>
          <a:p>
            <a:endParaRPr lang="en-CA" dirty="0">
              <a:latin typeface="+mn-lt"/>
            </a:endParaRPr>
          </a:p>
          <a:p>
            <a:r>
              <a:rPr lang="en-CA" dirty="0">
                <a:latin typeface="+mn-lt"/>
              </a:rPr>
              <a:t>School also had another purpose and that was to get children ready for jobs of the future……. Like factory work.  </a:t>
            </a:r>
          </a:p>
          <a:p>
            <a:endParaRPr lang="en-CA" dirty="0">
              <a:latin typeface="+mn-lt"/>
            </a:endParaRPr>
          </a:p>
          <a:p>
            <a:r>
              <a:rPr lang="en-CA" dirty="0">
                <a:latin typeface="+mn-lt"/>
              </a:rPr>
              <a:t>We needed children to learn skills to be able to follow and conform to strict rules, do rote types of work, make no mistakes,</a:t>
            </a:r>
            <a:r>
              <a:rPr lang="en-CA" baseline="0" dirty="0">
                <a:latin typeface="+mn-lt"/>
              </a:rPr>
              <a:t> </a:t>
            </a:r>
            <a:r>
              <a:rPr lang="en-CA" dirty="0">
                <a:latin typeface="+mn-lt"/>
              </a:rPr>
              <a:t>work in isolation, and so on.</a:t>
            </a:r>
          </a:p>
          <a:p>
            <a:endParaRPr lang="en-CA" dirty="0">
              <a:latin typeface="+mn-lt"/>
            </a:endParaRPr>
          </a:p>
          <a:p>
            <a:r>
              <a:rPr lang="en-CA" dirty="0">
                <a:latin typeface="+mn-lt"/>
              </a:rPr>
              <a:t>Now for many of us….. our values and beliefs are still embedded in this type of old school mentality.</a:t>
            </a:r>
          </a:p>
          <a:p>
            <a:endParaRPr lang="en-CA" dirty="0">
              <a:latin typeface="+mn-lt"/>
            </a:endParaRPr>
          </a:p>
          <a:p>
            <a:r>
              <a:rPr lang="en-CA" dirty="0">
                <a:latin typeface="+mn-lt"/>
              </a:rPr>
              <a:t>Let’s watch another video. We want</a:t>
            </a:r>
            <a:r>
              <a:rPr lang="en-CA" baseline="0" dirty="0">
                <a:latin typeface="+mn-lt"/>
              </a:rPr>
              <a:t> to </a:t>
            </a:r>
            <a:r>
              <a:rPr lang="en-CA" b="1" u="sng" baseline="0" dirty="0">
                <a:latin typeface="+mn-lt"/>
              </a:rPr>
              <a:t>emphasize</a:t>
            </a:r>
            <a:r>
              <a:rPr lang="en-CA" baseline="0" dirty="0">
                <a:latin typeface="+mn-lt"/>
              </a:rPr>
              <a:t> schools have changed in B.C. as a result of what you are going to see. </a:t>
            </a:r>
            <a:endParaRPr lang="en-CA" dirty="0">
              <a:latin typeface="+mn-lt"/>
            </a:endParaRP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12</a:t>
            </a:fld>
            <a:endParaRPr lang="en-US" dirty="0"/>
          </a:p>
        </p:txBody>
      </p:sp>
    </p:spTree>
    <p:extLst>
      <p:ext uri="{BB962C8B-B14F-4D97-AF65-F5344CB8AC3E}">
        <p14:creationId xmlns:p14="http://schemas.microsoft.com/office/powerpoint/2010/main" val="366745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CA" dirty="0">
              <a:latin typeface="+mn-lt"/>
            </a:endParaRPr>
          </a:p>
          <a:p>
            <a:r>
              <a:rPr lang="en-CA" dirty="0">
                <a:latin typeface="+mn-lt"/>
              </a:rPr>
              <a:t>So we can see why our old school values are highly problematic…..</a:t>
            </a:r>
          </a:p>
          <a:p>
            <a:endParaRPr lang="en-CA" dirty="0">
              <a:latin typeface="+mn-lt"/>
            </a:endParaRPr>
          </a:p>
          <a:p>
            <a:r>
              <a:rPr lang="en-CA" dirty="0">
                <a:latin typeface="+mn-lt"/>
              </a:rPr>
              <a:t>Especially when we look at recent studies from established</a:t>
            </a:r>
            <a:r>
              <a:rPr lang="en-CA" baseline="0" dirty="0">
                <a:latin typeface="+mn-lt"/>
              </a:rPr>
              <a:t> educational institutions:</a:t>
            </a:r>
          </a:p>
          <a:p>
            <a:endParaRPr lang="en-CA" baseline="0" dirty="0">
              <a:latin typeface="+mn-lt"/>
            </a:endParaRPr>
          </a:p>
          <a:p>
            <a:r>
              <a:rPr lang="en-CA" dirty="0">
                <a:latin typeface="+mn-lt"/>
              </a:rPr>
              <a:t>Harvard University, Stanford Research Institute and Carnegie Foundation found that when they interviewed employers of the future…. </a:t>
            </a:r>
          </a:p>
          <a:p>
            <a:endParaRPr lang="en-CA" dirty="0">
              <a:latin typeface="+mn-lt"/>
            </a:endParaRPr>
          </a:p>
          <a:p>
            <a:r>
              <a:rPr lang="en-CA" dirty="0">
                <a:latin typeface="+mn-lt"/>
              </a:rPr>
              <a:t>These values no longer match with what employers consider</a:t>
            </a:r>
            <a:r>
              <a:rPr lang="en-CA" baseline="0" dirty="0">
                <a:latin typeface="+mn-lt"/>
              </a:rPr>
              <a:t> as</a:t>
            </a:r>
            <a:r>
              <a:rPr lang="en-CA" dirty="0">
                <a:latin typeface="+mn-lt"/>
              </a:rPr>
              <a:t> the top 10 skills they were looking for in future employees:</a:t>
            </a:r>
          </a:p>
        </p:txBody>
      </p:sp>
      <p:sp>
        <p:nvSpPr>
          <p:cNvPr id="4" name="Slide Number Placeholder 3"/>
          <p:cNvSpPr>
            <a:spLocks noGrp="1"/>
          </p:cNvSpPr>
          <p:nvPr>
            <p:ph type="sldNum" sz="quarter" idx="10"/>
          </p:nvPr>
        </p:nvSpPr>
        <p:spPr/>
        <p:txBody>
          <a:bodyPr/>
          <a:lstStyle/>
          <a:p>
            <a:fld id="{E7D6D0B5-6A59-D247-B8D5-B3B0F2648537}" type="slidenum">
              <a:rPr lang="en-US" smtClean="0"/>
              <a:t>13</a:t>
            </a:fld>
            <a:endParaRPr lang="en-US" dirty="0"/>
          </a:p>
        </p:txBody>
      </p:sp>
    </p:spTree>
    <p:extLst>
      <p:ext uri="{BB962C8B-B14F-4D97-AF65-F5344CB8AC3E}">
        <p14:creationId xmlns:p14="http://schemas.microsoft.com/office/powerpoint/2010/main" val="220590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As we can see from the top 10 list, many of these skills are people skills or soft skills which require a high competency</a:t>
            </a:r>
            <a:r>
              <a:rPr lang="en-CA" baseline="0" dirty="0">
                <a:latin typeface="+mn-lt"/>
              </a:rPr>
              <a:t> in </a:t>
            </a:r>
            <a:r>
              <a:rPr lang="en-CA" dirty="0">
                <a:latin typeface="+mn-lt"/>
              </a:rPr>
              <a:t>social and emotional skills.  </a:t>
            </a:r>
          </a:p>
          <a:p>
            <a:endParaRPr lang="en-CA" dirty="0">
              <a:latin typeface="+mn-lt"/>
            </a:endParaRPr>
          </a:p>
          <a:p>
            <a:r>
              <a:rPr lang="en-CA" dirty="0">
                <a:latin typeface="+mn-lt"/>
              </a:rPr>
              <a:t>Many of you may also be familiar, or have heard, that the B.C. Ministry of Education has embedded social and emotional learning skills into their curriculum outcomes as well.  </a:t>
            </a:r>
          </a:p>
          <a:p>
            <a:endParaRPr lang="en-CA" dirty="0">
              <a:latin typeface="+mn-lt"/>
            </a:endParaRPr>
          </a:p>
          <a:p>
            <a:r>
              <a:rPr lang="en-CA" b="1" i="1" dirty="0">
                <a:latin typeface="+mn-lt"/>
              </a:rPr>
              <a:t>Facilitator</a:t>
            </a:r>
            <a:r>
              <a:rPr lang="en-CA" b="1" i="1" baseline="0" dirty="0">
                <a:latin typeface="+mn-lt"/>
              </a:rPr>
              <a:t> Question: </a:t>
            </a:r>
            <a:r>
              <a:rPr lang="en-CA" b="1" baseline="0" dirty="0">
                <a:latin typeface="+mn-lt"/>
              </a:rPr>
              <a:t>	</a:t>
            </a:r>
            <a:r>
              <a:rPr lang="en-CA" dirty="0">
                <a:latin typeface="+mn-lt"/>
              </a:rPr>
              <a:t>Why?</a:t>
            </a:r>
          </a:p>
          <a:p>
            <a:endParaRPr lang="en-CA" dirty="0">
              <a:latin typeface="+mn-lt"/>
            </a:endParaRPr>
          </a:p>
          <a:p>
            <a:r>
              <a:rPr lang="en-CA" dirty="0">
                <a:latin typeface="+mn-lt"/>
              </a:rPr>
              <a:t>Because they have been keeping current with the research and they know that students of the future will need….. </a:t>
            </a:r>
          </a:p>
          <a:p>
            <a:endParaRPr lang="en-CA" dirty="0">
              <a:latin typeface="+mn-lt"/>
            </a:endParaRPr>
          </a:p>
          <a:p>
            <a:pPr marL="635879" lvl="1" indent="-173422">
              <a:buFont typeface="Arial" panose="020B0604020202020204" pitchFamily="34" charset="0"/>
              <a:buChar char="•"/>
            </a:pPr>
            <a:r>
              <a:rPr lang="en-CA" dirty="0">
                <a:latin typeface="+mn-lt"/>
              </a:rPr>
              <a:t>Critical and creative thinking skills, </a:t>
            </a:r>
          </a:p>
          <a:p>
            <a:pPr marL="462458" lvl="1"/>
            <a:endParaRPr lang="en-CA" dirty="0">
              <a:latin typeface="+mn-lt"/>
            </a:endParaRPr>
          </a:p>
          <a:p>
            <a:pPr marL="635879" lvl="1" indent="-173422">
              <a:buFont typeface="Arial" panose="020B0604020202020204" pitchFamily="34" charset="0"/>
              <a:buChar char="•"/>
            </a:pPr>
            <a:r>
              <a:rPr lang="en-CA" dirty="0">
                <a:latin typeface="+mn-lt"/>
              </a:rPr>
              <a:t>Communication skills, and </a:t>
            </a:r>
          </a:p>
          <a:p>
            <a:pPr marL="462458" lvl="1"/>
            <a:endParaRPr lang="en-CA" dirty="0">
              <a:latin typeface="+mn-lt"/>
            </a:endParaRPr>
          </a:p>
          <a:p>
            <a:pPr marL="635879" lvl="1" indent="-173422">
              <a:buFont typeface="Arial" panose="020B0604020202020204" pitchFamily="34" charset="0"/>
              <a:buChar char="•"/>
            </a:pPr>
            <a:r>
              <a:rPr lang="en-CA" dirty="0">
                <a:latin typeface="+mn-lt"/>
              </a:rPr>
              <a:t>Personal-social well being skills </a:t>
            </a:r>
            <a:br>
              <a:rPr lang="en-CA" dirty="0">
                <a:latin typeface="+mn-lt"/>
              </a:rPr>
            </a:br>
            <a:r>
              <a:rPr lang="en-CA" dirty="0">
                <a:latin typeface="+mn-lt"/>
              </a:rPr>
              <a:t/>
            </a:r>
            <a:br>
              <a:rPr lang="en-CA" dirty="0">
                <a:latin typeface="+mn-lt"/>
              </a:rPr>
            </a:br>
            <a:r>
              <a:rPr lang="en-CA" dirty="0">
                <a:latin typeface="+mn-lt"/>
              </a:rPr>
              <a:t>These are necessary skills to be successful in the workforce in the future.</a:t>
            </a:r>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14</a:t>
            </a:fld>
            <a:endParaRPr lang="en-US" dirty="0"/>
          </a:p>
        </p:txBody>
      </p:sp>
    </p:spTree>
    <p:extLst>
      <p:ext uri="{BB962C8B-B14F-4D97-AF65-F5344CB8AC3E}">
        <p14:creationId xmlns:p14="http://schemas.microsoft.com/office/powerpoint/2010/main" val="4107469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We know that social and emotional skills are important foundational skills for our children to develop.</a:t>
            </a:r>
            <a:r>
              <a:rPr lang="en-CA" baseline="0" dirty="0">
                <a:latin typeface="+mn-lt"/>
              </a:rPr>
              <a:t> </a:t>
            </a:r>
            <a:endParaRPr lang="en-CA" dirty="0">
              <a:latin typeface="+mn-lt"/>
            </a:endParaRPr>
          </a:p>
          <a:p>
            <a:endParaRPr lang="en-CA" dirty="0">
              <a:latin typeface="+mn-lt"/>
            </a:endParaRPr>
          </a:p>
          <a:p>
            <a:r>
              <a:rPr lang="en-CA" dirty="0">
                <a:latin typeface="+mn-lt"/>
              </a:rPr>
              <a:t>In fact, employers mention when considering promotions, they would promote based on an employees soft skills rather than technical skills because technical skills are easier to teach.</a:t>
            </a:r>
          </a:p>
        </p:txBody>
      </p:sp>
      <p:sp>
        <p:nvSpPr>
          <p:cNvPr id="4" name="Slide Number Placeholder 3"/>
          <p:cNvSpPr>
            <a:spLocks noGrp="1"/>
          </p:cNvSpPr>
          <p:nvPr>
            <p:ph type="sldNum" sz="quarter" idx="10"/>
          </p:nvPr>
        </p:nvSpPr>
        <p:spPr/>
        <p:txBody>
          <a:bodyPr/>
          <a:lstStyle/>
          <a:p>
            <a:fld id="{E7D6D0B5-6A59-D247-B8D5-B3B0F2648537}" type="slidenum">
              <a:rPr lang="en-US" smtClean="0"/>
              <a:t>15</a:t>
            </a:fld>
            <a:endParaRPr lang="en-US" dirty="0"/>
          </a:p>
        </p:txBody>
      </p:sp>
    </p:spTree>
    <p:extLst>
      <p:ext uri="{BB962C8B-B14F-4D97-AF65-F5344CB8AC3E}">
        <p14:creationId xmlns:p14="http://schemas.microsoft.com/office/powerpoint/2010/main" val="141302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Daniel Goleman, one of the leaders in understanding Emotional Intelligence states that only 10-15% of job and life success is dependent on IQ </a:t>
            </a:r>
          </a:p>
          <a:p>
            <a:endParaRPr lang="en-CA" dirty="0">
              <a:latin typeface="+mn-lt"/>
            </a:endParaRPr>
          </a:p>
          <a:p>
            <a:r>
              <a:rPr lang="en-CA" dirty="0">
                <a:latin typeface="+mn-lt"/>
              </a:rPr>
              <a:t>and the other 85-90% is heavily weighted on our EQ or Emotional Intelligence.</a:t>
            </a:r>
          </a:p>
          <a:p>
            <a:endParaRPr lang="en-CA" dirty="0">
              <a:latin typeface="+mn-lt"/>
            </a:endParaRPr>
          </a:p>
          <a:p>
            <a:r>
              <a:rPr lang="en-CA" dirty="0">
                <a:latin typeface="+mn-lt"/>
              </a:rPr>
              <a:t>Yet we continue to put so much emphasis on IQ.</a:t>
            </a:r>
          </a:p>
          <a:p>
            <a:endParaRPr lang="en-CA" dirty="0">
              <a:latin typeface="+mn-lt"/>
            </a:endParaRPr>
          </a:p>
          <a:p>
            <a:r>
              <a:rPr lang="en-CA" dirty="0">
                <a:latin typeface="+mn-lt"/>
              </a:rPr>
              <a:t>We will be discussing different ways to support our children’s EQ</a:t>
            </a:r>
            <a:r>
              <a:rPr lang="en-CA" baseline="0" dirty="0">
                <a:latin typeface="+mn-lt"/>
              </a:rPr>
              <a:t> in the next couple slides.</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16</a:t>
            </a:fld>
            <a:endParaRPr lang="en-US" dirty="0"/>
          </a:p>
        </p:txBody>
      </p:sp>
    </p:spTree>
    <p:extLst>
      <p:ext uri="{BB962C8B-B14F-4D97-AF65-F5344CB8AC3E}">
        <p14:creationId xmlns:p14="http://schemas.microsoft.com/office/powerpoint/2010/main" val="3567447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According to Daniel Goleman’s research there are five elements that we need to foster if we want our children to have a strong EQ…Self-Awareness, Self-Management,</a:t>
            </a:r>
            <a:r>
              <a:rPr lang="en-CA" baseline="0" dirty="0">
                <a:latin typeface="+mn-lt"/>
              </a:rPr>
              <a:t> Social Skills, Empathy and Motivation.</a:t>
            </a:r>
            <a:endParaRPr lang="en-CA" dirty="0">
              <a:latin typeface="+mn-lt"/>
            </a:endParaRPr>
          </a:p>
          <a:p>
            <a:endParaRPr lang="en-CA" dirty="0">
              <a:latin typeface="+mn-lt"/>
            </a:endParaRPr>
          </a:p>
          <a:p>
            <a:r>
              <a:rPr lang="en-CA" dirty="0">
                <a:latin typeface="+mn-lt"/>
              </a:rPr>
              <a:t>So, how do our children learn these skills?  </a:t>
            </a:r>
          </a:p>
          <a:p>
            <a:endParaRPr lang="en-CA" dirty="0">
              <a:latin typeface="+mn-lt"/>
            </a:endParaRPr>
          </a:p>
          <a:p>
            <a:r>
              <a:rPr lang="en-CA" dirty="0">
                <a:latin typeface="+mn-lt"/>
              </a:rPr>
              <a:t>According to Dr. Dan Siegel, we learn emotional intelligence from our “Big People.”    </a:t>
            </a:r>
          </a:p>
          <a:p>
            <a:endParaRPr lang="en-CA" dirty="0">
              <a:latin typeface="+mn-lt"/>
            </a:endParaRPr>
          </a:p>
          <a:p>
            <a:r>
              <a:rPr lang="en-CA" dirty="0">
                <a:latin typeface="+mn-lt"/>
              </a:rPr>
              <a:t>YES that means you!</a:t>
            </a:r>
          </a:p>
          <a:p>
            <a:endParaRPr lang="en-CA" dirty="0">
              <a:latin typeface="+mn-lt"/>
            </a:endParaRPr>
          </a:p>
          <a:p>
            <a:r>
              <a:rPr lang="en-CA" dirty="0">
                <a:latin typeface="+mn-lt"/>
              </a:rPr>
              <a:t>By the end of these six weeks, we are going to help increase your self-awareness, self-management and empathy skills,</a:t>
            </a:r>
            <a:r>
              <a:rPr lang="en-CA" baseline="0" dirty="0">
                <a:latin typeface="+mn-lt"/>
              </a:rPr>
              <a:t> as well as ways that you can practice these skills with your child. </a:t>
            </a:r>
          </a:p>
          <a:p>
            <a:endParaRPr lang="en-CA" baseline="0" dirty="0">
              <a:latin typeface="+mn-lt"/>
            </a:endParaRPr>
          </a:p>
          <a:p>
            <a:r>
              <a:rPr lang="en-CA" baseline="0" dirty="0">
                <a:latin typeface="+mn-lt"/>
              </a:rPr>
              <a:t>Y</a:t>
            </a:r>
            <a:r>
              <a:rPr lang="en-CA" dirty="0">
                <a:latin typeface="+mn-lt"/>
              </a:rPr>
              <a:t>ou already</a:t>
            </a:r>
            <a:r>
              <a:rPr lang="en-CA" baseline="0" dirty="0">
                <a:latin typeface="+mn-lt"/>
              </a:rPr>
              <a:t> have many of these skills and we want you to become more aware of them</a:t>
            </a:r>
            <a:r>
              <a:rPr lang="en-CA" dirty="0">
                <a:latin typeface="+mn-lt"/>
              </a:rPr>
              <a:t> so you</a:t>
            </a:r>
            <a:r>
              <a:rPr lang="en-CA" baseline="0" dirty="0">
                <a:latin typeface="+mn-lt"/>
              </a:rPr>
              <a:t> can intentionally do more of them and model them for your child.</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17</a:t>
            </a:fld>
            <a:endParaRPr lang="en-US" dirty="0"/>
          </a:p>
        </p:txBody>
      </p:sp>
    </p:spTree>
    <p:extLst>
      <p:ext uri="{BB962C8B-B14F-4D97-AF65-F5344CB8AC3E}">
        <p14:creationId xmlns:p14="http://schemas.microsoft.com/office/powerpoint/2010/main" val="257321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t>Read slide.</a:t>
            </a:r>
          </a:p>
        </p:txBody>
      </p:sp>
      <p:sp>
        <p:nvSpPr>
          <p:cNvPr id="4" name="Slide Number Placeholder 3"/>
          <p:cNvSpPr>
            <a:spLocks noGrp="1"/>
          </p:cNvSpPr>
          <p:nvPr>
            <p:ph type="sldNum" sz="quarter" idx="10"/>
          </p:nvPr>
        </p:nvSpPr>
        <p:spPr/>
        <p:txBody>
          <a:bodyPr/>
          <a:lstStyle/>
          <a:p>
            <a:fld id="{E7D6D0B5-6A59-D247-B8D5-B3B0F2648537}" type="slidenum">
              <a:rPr lang="en-US" smtClean="0"/>
              <a:t>18</a:t>
            </a:fld>
            <a:endParaRPr lang="en-US" dirty="0"/>
          </a:p>
        </p:txBody>
      </p:sp>
    </p:spTree>
    <p:extLst>
      <p:ext uri="{BB962C8B-B14F-4D97-AF65-F5344CB8AC3E}">
        <p14:creationId xmlns:p14="http://schemas.microsoft.com/office/powerpoint/2010/main" val="301540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latin typeface="+mn-lt"/>
              </a:rPr>
              <a:t>Greet participants as they enter the room and use the Melvin countdown strip to let participants know when you will start.</a:t>
            </a:r>
          </a:p>
          <a:p>
            <a:endParaRPr lang="en-CA" dirty="0">
              <a:latin typeface="+mn-lt"/>
            </a:endParaRPr>
          </a:p>
          <a:p>
            <a:r>
              <a:rPr lang="en-CA" dirty="0">
                <a:latin typeface="+mn-lt"/>
              </a:rPr>
              <a:t>Thank</a:t>
            </a:r>
            <a:r>
              <a:rPr lang="en-CA" baseline="0" dirty="0">
                <a:latin typeface="+mn-lt"/>
              </a:rPr>
              <a:t> you for taking the </a:t>
            </a:r>
            <a:r>
              <a:rPr lang="en-CA" u="sng" baseline="0" dirty="0">
                <a:latin typeface="+mn-lt"/>
              </a:rPr>
              <a:t>time</a:t>
            </a:r>
            <a:r>
              <a:rPr lang="en-CA" u="none" baseline="0" dirty="0">
                <a:latin typeface="+mn-lt"/>
              </a:rPr>
              <a:t> </a:t>
            </a:r>
            <a:r>
              <a:rPr lang="en-CA" baseline="0" dirty="0">
                <a:latin typeface="+mn-lt"/>
              </a:rPr>
              <a:t>to participate in this group.  We know that your time is valuable and we appreciate you being here. </a:t>
            </a:r>
          </a:p>
          <a:p>
            <a:endParaRPr lang="en-CA" baseline="0" dirty="0">
              <a:latin typeface="+mn-lt"/>
            </a:endParaRPr>
          </a:p>
          <a:p>
            <a:r>
              <a:rPr lang="en-CA" baseline="0" dirty="0">
                <a:latin typeface="+mn-lt"/>
              </a:rPr>
              <a:t>We truly want to create an environment where you feel safe to share and ask questions.  </a:t>
            </a:r>
          </a:p>
          <a:p>
            <a:endParaRPr lang="en-CA" baseline="0" dirty="0">
              <a:latin typeface="+mn-lt"/>
            </a:endParaRPr>
          </a:p>
          <a:p>
            <a:r>
              <a:rPr lang="en-CA" baseline="0" dirty="0">
                <a:latin typeface="+mn-lt"/>
              </a:rPr>
              <a:t>We know that sometimes due to the sensitive nature of some of the topics it may be hard to share your thoughts or concerns, so please do not hesitate to talk to one of the facilitators after the group.  </a:t>
            </a:r>
          </a:p>
          <a:p>
            <a:pPr defTabSz="924916">
              <a:defRPr/>
            </a:pPr>
            <a:endParaRPr lang="en-CA" dirty="0">
              <a:latin typeface="+mn-lt"/>
            </a:endParaRPr>
          </a:p>
          <a:p>
            <a:pPr defTabSz="924916">
              <a:defRPr/>
            </a:pPr>
            <a:r>
              <a:rPr lang="en-CA" dirty="0">
                <a:latin typeface="+mn-lt"/>
              </a:rPr>
              <a:t>Your children will be learning new skills with the educators in the other room.</a:t>
            </a:r>
            <a:r>
              <a:rPr lang="en-CA" baseline="0" dirty="0">
                <a:latin typeface="+mn-lt"/>
              </a:rPr>
              <a:t> T</a:t>
            </a:r>
            <a:r>
              <a:rPr lang="en-CA" dirty="0">
                <a:latin typeface="+mn-lt"/>
              </a:rPr>
              <a:t>oday and every time we meet they will be supported through transitions using the countdown strip,</a:t>
            </a:r>
            <a:r>
              <a:rPr lang="en-CA" baseline="0" dirty="0">
                <a:latin typeface="+mn-lt"/>
              </a:rPr>
              <a:t> which we will talk about at the end of this session. At the end of each session, we will send you home with the tools that your child was introduced to in their session.  </a:t>
            </a:r>
            <a:r>
              <a:rPr lang="en-US" baseline="0" dirty="0">
                <a:latin typeface="+mn-lt"/>
              </a:rPr>
              <a:t>If your children are not participating in the group, we invite you to use these strategies at home.     </a:t>
            </a:r>
            <a:endParaRPr lang="en-US" b="1" baseline="0" dirty="0">
              <a:latin typeface="+mn-lt"/>
            </a:endParaRPr>
          </a:p>
          <a:p>
            <a:pPr defTabSz="924916">
              <a:defRPr/>
            </a:pPr>
            <a:endParaRPr lang="en-US" baseline="0" dirty="0"/>
          </a:p>
        </p:txBody>
      </p:sp>
      <p:sp>
        <p:nvSpPr>
          <p:cNvPr id="4" name="Slide Number Placeholder 3"/>
          <p:cNvSpPr>
            <a:spLocks noGrp="1"/>
          </p:cNvSpPr>
          <p:nvPr>
            <p:ph type="sldNum" sz="quarter" idx="10"/>
          </p:nvPr>
        </p:nvSpPr>
        <p:spPr/>
        <p:txBody>
          <a:bodyPr/>
          <a:lstStyle/>
          <a:p>
            <a:fld id="{E7D6D0B5-6A59-D247-B8D5-B3B0F2648537}" type="slidenum">
              <a:rPr lang="en-US" smtClean="0"/>
              <a:t>1</a:t>
            </a:fld>
            <a:endParaRPr lang="en-US" dirty="0"/>
          </a:p>
        </p:txBody>
      </p:sp>
    </p:spTree>
    <p:extLst>
      <p:ext uri="{BB962C8B-B14F-4D97-AF65-F5344CB8AC3E}">
        <p14:creationId xmlns:p14="http://schemas.microsoft.com/office/powerpoint/2010/main" val="1464180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Let’s talk about a child’s </a:t>
            </a:r>
            <a:r>
              <a:rPr lang="en-CA" b="1" dirty="0">
                <a:latin typeface="+mn-lt"/>
              </a:rPr>
              <a:t>Physical Development:</a:t>
            </a:r>
          </a:p>
          <a:p>
            <a:endParaRPr lang="en-CA" b="1" dirty="0">
              <a:latin typeface="+mn-lt"/>
            </a:endParaRPr>
          </a:p>
          <a:p>
            <a:r>
              <a:rPr lang="en-CA" dirty="0">
                <a:latin typeface="+mn-lt"/>
              </a:rPr>
              <a:t>When children are learning to walk, or ride a bike and they fall……</a:t>
            </a:r>
          </a:p>
          <a:p>
            <a:endParaRPr lang="en-CA" dirty="0">
              <a:latin typeface="+mn-lt"/>
            </a:endParaRPr>
          </a:p>
          <a:p>
            <a:r>
              <a:rPr lang="en-CA" dirty="0">
                <a:latin typeface="+mn-lt"/>
              </a:rPr>
              <a:t>	Do we give them a time-out?</a:t>
            </a:r>
          </a:p>
          <a:p>
            <a:endParaRPr lang="en-CA" dirty="0">
              <a:latin typeface="+mn-lt"/>
            </a:endParaRPr>
          </a:p>
          <a:p>
            <a:r>
              <a:rPr lang="en-CA" b="1" i="1" dirty="0">
                <a:latin typeface="+mn-lt"/>
              </a:rPr>
              <a:t>Facilitator Question:</a:t>
            </a:r>
            <a:r>
              <a:rPr lang="en-CA" b="1" dirty="0">
                <a:latin typeface="+mn-lt"/>
              </a:rPr>
              <a:t>	</a:t>
            </a:r>
            <a:r>
              <a:rPr lang="en-CA" b="0" dirty="0">
                <a:latin typeface="+mn-lt"/>
              </a:rPr>
              <a:t>What do you do instead?</a:t>
            </a:r>
          </a:p>
          <a:p>
            <a:endParaRPr lang="en-CA" b="0" dirty="0">
              <a:latin typeface="+mn-lt"/>
            </a:endParaRPr>
          </a:p>
          <a:p>
            <a:r>
              <a:rPr lang="en-CA" b="1" i="1" dirty="0">
                <a:latin typeface="+mn-lt"/>
              </a:rPr>
              <a:t>Possible Answers:</a:t>
            </a:r>
            <a:r>
              <a:rPr lang="en-CA" b="0" i="1" dirty="0">
                <a:latin typeface="+mn-lt"/>
              </a:rPr>
              <a:t>	Encourage, help, model…..</a:t>
            </a:r>
          </a:p>
        </p:txBody>
      </p:sp>
      <p:sp>
        <p:nvSpPr>
          <p:cNvPr id="4" name="Slide Number Placeholder 3"/>
          <p:cNvSpPr>
            <a:spLocks noGrp="1"/>
          </p:cNvSpPr>
          <p:nvPr>
            <p:ph type="sldNum" sz="quarter" idx="10"/>
          </p:nvPr>
        </p:nvSpPr>
        <p:spPr/>
        <p:txBody>
          <a:bodyPr/>
          <a:lstStyle/>
          <a:p>
            <a:fld id="{E7D6D0B5-6A59-D247-B8D5-B3B0F2648537}" type="slidenum">
              <a:rPr lang="en-US" smtClean="0"/>
              <a:t>19</a:t>
            </a:fld>
            <a:endParaRPr lang="en-US" dirty="0"/>
          </a:p>
        </p:txBody>
      </p:sp>
    </p:spTree>
    <p:extLst>
      <p:ext uri="{BB962C8B-B14F-4D97-AF65-F5344CB8AC3E}">
        <p14:creationId xmlns:p14="http://schemas.microsoft.com/office/powerpoint/2010/main" val="1674893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What about </a:t>
            </a:r>
            <a:r>
              <a:rPr lang="en-CA" b="1" dirty="0">
                <a:latin typeface="+mn-lt"/>
              </a:rPr>
              <a:t>Communication:</a:t>
            </a:r>
          </a:p>
          <a:p>
            <a:endParaRPr lang="en-CA" b="1" dirty="0">
              <a:latin typeface="+mn-lt"/>
            </a:endParaRPr>
          </a:p>
          <a:p>
            <a:r>
              <a:rPr lang="en-CA" dirty="0">
                <a:latin typeface="+mn-lt"/>
              </a:rPr>
              <a:t>When your child says a word incorrectly………</a:t>
            </a:r>
          </a:p>
          <a:p>
            <a:endParaRPr lang="en-CA" dirty="0">
              <a:latin typeface="+mn-lt"/>
            </a:endParaRPr>
          </a:p>
          <a:p>
            <a:r>
              <a:rPr lang="en-CA" dirty="0">
                <a:latin typeface="+mn-lt"/>
              </a:rPr>
              <a:t>Like Pasgetti instead of Spaghetti ……….</a:t>
            </a:r>
          </a:p>
          <a:p>
            <a:endParaRPr lang="en-CA" dirty="0">
              <a:latin typeface="+mn-lt"/>
            </a:endParaRPr>
          </a:p>
          <a:p>
            <a:r>
              <a:rPr lang="en-CA" dirty="0">
                <a:latin typeface="+mn-lt"/>
              </a:rPr>
              <a:t>	Do we yell at them and tell them they need to say it correctly?</a:t>
            </a:r>
          </a:p>
          <a:p>
            <a:endParaRPr lang="en-CA" dirty="0">
              <a:latin typeface="+mn-lt"/>
            </a:endParaRPr>
          </a:p>
          <a:p>
            <a:r>
              <a:rPr lang="en-CA" b="1" i="1" dirty="0">
                <a:latin typeface="+mn-lt"/>
              </a:rPr>
              <a:t>Facilitator Question:</a:t>
            </a:r>
            <a:r>
              <a:rPr lang="en-CA" b="1" dirty="0">
                <a:latin typeface="+mn-lt"/>
              </a:rPr>
              <a:t>	</a:t>
            </a:r>
            <a:r>
              <a:rPr lang="en-CA" b="0" dirty="0">
                <a:latin typeface="+mn-lt"/>
              </a:rPr>
              <a:t>What do you do instead?</a:t>
            </a:r>
          </a:p>
          <a:p>
            <a:endParaRPr lang="en-CA" b="1" dirty="0">
              <a:latin typeface="+mn-lt"/>
            </a:endParaRPr>
          </a:p>
          <a:p>
            <a:r>
              <a:rPr lang="en-CA" b="1" i="1" dirty="0">
                <a:latin typeface="+mn-lt"/>
              </a:rPr>
              <a:t>Possible Answers:	</a:t>
            </a:r>
            <a:r>
              <a:rPr lang="en-CA" b="0" i="1" dirty="0">
                <a:latin typeface="+mn-lt"/>
              </a:rPr>
              <a:t>Encourage, help, model…..</a:t>
            </a: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20</a:t>
            </a:fld>
            <a:endParaRPr lang="en-US" dirty="0"/>
          </a:p>
        </p:txBody>
      </p:sp>
    </p:spTree>
    <p:extLst>
      <p:ext uri="{BB962C8B-B14F-4D97-AF65-F5344CB8AC3E}">
        <p14:creationId xmlns:p14="http://schemas.microsoft.com/office/powerpoint/2010/main" val="1917738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What about when children are developing their </a:t>
            </a:r>
            <a:r>
              <a:rPr lang="en-CA" b="1" dirty="0">
                <a:latin typeface="+mn-lt"/>
              </a:rPr>
              <a:t>Cognitive or Thinking Skills:</a:t>
            </a:r>
          </a:p>
          <a:p>
            <a:endParaRPr lang="en-CA" b="1" dirty="0">
              <a:latin typeface="+mn-lt"/>
            </a:endParaRPr>
          </a:p>
          <a:p>
            <a:r>
              <a:rPr lang="en-CA" dirty="0">
                <a:latin typeface="+mn-lt"/>
              </a:rPr>
              <a:t>When children are thinking hard to figure out how something works, like fitting a puzzle piece into their puzzle……</a:t>
            </a:r>
          </a:p>
          <a:p>
            <a:endParaRPr lang="en-CA" dirty="0">
              <a:latin typeface="+mn-lt"/>
            </a:endParaRPr>
          </a:p>
          <a:p>
            <a:r>
              <a:rPr lang="en-CA" dirty="0">
                <a:latin typeface="+mn-lt"/>
              </a:rPr>
              <a:t>	Do we get angry that they are struggling?</a:t>
            </a:r>
          </a:p>
          <a:p>
            <a:endParaRPr lang="en-CA" dirty="0">
              <a:latin typeface="+mn-lt"/>
            </a:endParaRPr>
          </a:p>
          <a:p>
            <a:r>
              <a:rPr lang="en-CA" b="1" i="1" dirty="0">
                <a:latin typeface="+mn-lt"/>
              </a:rPr>
              <a:t>Facilitator Question:</a:t>
            </a:r>
            <a:r>
              <a:rPr lang="en-CA" b="1" dirty="0">
                <a:latin typeface="+mn-lt"/>
              </a:rPr>
              <a:t>	</a:t>
            </a:r>
            <a:r>
              <a:rPr lang="en-CA" b="0" dirty="0">
                <a:latin typeface="+mn-lt"/>
              </a:rPr>
              <a:t>What do you do instead?</a:t>
            </a:r>
          </a:p>
          <a:p>
            <a:endParaRPr lang="en-CA" b="1" dirty="0">
              <a:latin typeface="+mn-lt"/>
            </a:endParaRPr>
          </a:p>
          <a:p>
            <a:r>
              <a:rPr lang="en-CA" b="1" i="1" dirty="0">
                <a:latin typeface="+mn-lt"/>
              </a:rPr>
              <a:t>Possible Answers:	</a:t>
            </a:r>
            <a:r>
              <a:rPr lang="en-CA" b="0" i="1" dirty="0">
                <a:latin typeface="+mn-lt"/>
              </a:rPr>
              <a:t>Encourage, help, model…..</a:t>
            </a: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21</a:t>
            </a:fld>
            <a:endParaRPr lang="en-US" dirty="0"/>
          </a:p>
        </p:txBody>
      </p:sp>
    </p:spTree>
    <p:extLst>
      <p:ext uri="{BB962C8B-B14F-4D97-AF65-F5344CB8AC3E}">
        <p14:creationId xmlns:p14="http://schemas.microsoft.com/office/powerpoint/2010/main" val="1471690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Let’s look at </a:t>
            </a:r>
            <a:r>
              <a:rPr lang="en-CA" b="1" dirty="0">
                <a:latin typeface="+mn-lt"/>
              </a:rPr>
              <a:t>Social Development:</a:t>
            </a:r>
          </a:p>
          <a:p>
            <a:endParaRPr lang="en-CA" b="1" dirty="0">
              <a:latin typeface="+mn-lt"/>
            </a:endParaRPr>
          </a:p>
          <a:p>
            <a:r>
              <a:rPr lang="en-CA" dirty="0">
                <a:latin typeface="+mn-lt"/>
              </a:rPr>
              <a:t>When children are playing with others and your child takes a toy from another child…….</a:t>
            </a:r>
          </a:p>
          <a:p>
            <a:endParaRPr lang="en-CA" dirty="0">
              <a:latin typeface="+mn-lt"/>
            </a:endParaRPr>
          </a:p>
          <a:p>
            <a:r>
              <a:rPr lang="en-CA" dirty="0">
                <a:latin typeface="+mn-lt"/>
              </a:rPr>
              <a:t>	Do we punish them?</a:t>
            </a:r>
          </a:p>
          <a:p>
            <a:endParaRPr lang="en-CA" dirty="0">
              <a:latin typeface="+mn-lt"/>
            </a:endParaRPr>
          </a:p>
          <a:p>
            <a:r>
              <a:rPr lang="en-CA" dirty="0">
                <a:latin typeface="+mn-lt"/>
              </a:rPr>
              <a:t>	Put them on time-out?</a:t>
            </a:r>
          </a:p>
          <a:p>
            <a:endParaRPr lang="en-CA" dirty="0">
              <a:latin typeface="+mn-lt"/>
            </a:endParaRPr>
          </a:p>
          <a:p>
            <a:r>
              <a:rPr lang="en-CA" b="1" i="1" dirty="0">
                <a:latin typeface="+mn-lt"/>
              </a:rPr>
              <a:t>Facilitator Question:</a:t>
            </a:r>
            <a:r>
              <a:rPr lang="en-CA" b="1" dirty="0">
                <a:latin typeface="+mn-lt"/>
              </a:rPr>
              <a:t>	</a:t>
            </a:r>
            <a:r>
              <a:rPr lang="en-CA" b="0" dirty="0">
                <a:latin typeface="+mn-lt"/>
              </a:rPr>
              <a:t>What do you do instead?</a:t>
            </a:r>
          </a:p>
          <a:p>
            <a:endParaRPr lang="en-CA" b="1" dirty="0">
              <a:latin typeface="+mn-lt"/>
            </a:endParaRPr>
          </a:p>
          <a:p>
            <a:r>
              <a:rPr lang="en-CA" b="1" i="1" dirty="0">
                <a:latin typeface="+mn-lt"/>
              </a:rPr>
              <a:t>Possible Answers:	</a:t>
            </a:r>
            <a:r>
              <a:rPr lang="en-CA" b="0" i="1" dirty="0">
                <a:latin typeface="+mn-lt"/>
              </a:rPr>
              <a:t>Encourage, help, model…..</a:t>
            </a: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22</a:t>
            </a:fld>
            <a:endParaRPr lang="en-US" dirty="0"/>
          </a:p>
        </p:txBody>
      </p:sp>
    </p:spTree>
    <p:extLst>
      <p:ext uri="{BB962C8B-B14F-4D97-AF65-F5344CB8AC3E}">
        <p14:creationId xmlns:p14="http://schemas.microsoft.com/office/powerpoint/2010/main" val="2076288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altLang="en-US" dirty="0">
                <a:latin typeface="+mn-lt"/>
              </a:rPr>
              <a:t>Now let’s discuss children’s </a:t>
            </a:r>
            <a:r>
              <a:rPr lang="en-CA" altLang="en-US" b="1" dirty="0">
                <a:latin typeface="+mn-lt"/>
              </a:rPr>
              <a:t>Emotional Development:</a:t>
            </a:r>
          </a:p>
          <a:p>
            <a:endParaRPr lang="en-CA" altLang="en-US" b="1" dirty="0">
              <a:latin typeface="+mn-lt"/>
            </a:endParaRPr>
          </a:p>
          <a:p>
            <a:r>
              <a:rPr lang="en-CA" altLang="en-US" dirty="0">
                <a:latin typeface="+mn-lt"/>
              </a:rPr>
              <a:t>When your child screams and tries to hit you or says “I hate you”…….</a:t>
            </a:r>
          </a:p>
          <a:p>
            <a:endParaRPr lang="en-CA" altLang="en-US" dirty="0">
              <a:latin typeface="+mn-lt"/>
            </a:endParaRPr>
          </a:p>
          <a:p>
            <a:r>
              <a:rPr lang="en-CA" altLang="en-US" dirty="0">
                <a:latin typeface="+mn-lt"/>
              </a:rPr>
              <a:t>	Do we put them on a time-out?</a:t>
            </a:r>
          </a:p>
          <a:p>
            <a:endParaRPr lang="en-CA" altLang="en-US" dirty="0">
              <a:latin typeface="+mn-lt"/>
            </a:endParaRPr>
          </a:p>
          <a:p>
            <a:r>
              <a:rPr lang="en-CA" altLang="en-US" dirty="0">
                <a:latin typeface="+mn-lt"/>
              </a:rPr>
              <a:t>	Yell at them?</a:t>
            </a:r>
          </a:p>
          <a:p>
            <a:endParaRPr lang="en-CA" altLang="en-US" dirty="0">
              <a:latin typeface="+mn-lt"/>
            </a:endParaRPr>
          </a:p>
          <a:p>
            <a:r>
              <a:rPr lang="en-CA" altLang="en-US" b="1" i="1" dirty="0">
                <a:latin typeface="+mn-lt"/>
              </a:rPr>
              <a:t>Facilitator Question:</a:t>
            </a:r>
            <a:r>
              <a:rPr lang="en-CA" altLang="en-US" b="1" dirty="0">
                <a:latin typeface="+mn-lt"/>
              </a:rPr>
              <a:t>	</a:t>
            </a:r>
            <a:r>
              <a:rPr lang="en-CA" altLang="en-US" b="0" dirty="0">
                <a:latin typeface="+mn-lt"/>
              </a:rPr>
              <a:t>How would you respond?</a:t>
            </a:r>
          </a:p>
          <a:p>
            <a:endParaRPr lang="en-CA" altLang="en-US" b="1" dirty="0">
              <a:latin typeface="+mn-lt"/>
            </a:endParaRPr>
          </a:p>
          <a:p>
            <a:r>
              <a:rPr lang="en-CA" altLang="en-US" i="1" dirty="0">
                <a:latin typeface="+mn-lt"/>
              </a:rPr>
              <a:t>Allow for discussion time here.</a:t>
            </a:r>
          </a:p>
          <a:p>
            <a:endParaRPr lang="en-CA" altLang="en-US" b="1" dirty="0">
              <a:latin typeface="+mn-lt"/>
            </a:endParaRPr>
          </a:p>
          <a:p>
            <a:r>
              <a:rPr lang="en-CA" altLang="en-US" dirty="0">
                <a:latin typeface="+mn-lt"/>
              </a:rPr>
              <a:t>Do you notice how the </a:t>
            </a:r>
            <a:r>
              <a:rPr lang="en-CA" altLang="en-US" b="1" dirty="0">
                <a:latin typeface="+mn-lt"/>
              </a:rPr>
              <a:t>first three skills </a:t>
            </a:r>
            <a:r>
              <a:rPr lang="en-CA" altLang="en-US" b="0" dirty="0">
                <a:latin typeface="+mn-lt"/>
              </a:rPr>
              <a:t>of your child’s development, you can clearly identify as skills your child is learning. </a:t>
            </a:r>
          </a:p>
          <a:p>
            <a:endParaRPr lang="en-CA" sz="1100" b="0" dirty="0">
              <a:latin typeface="+mn-lt"/>
            </a:endParaRPr>
          </a:p>
          <a:p>
            <a:r>
              <a:rPr lang="en-CA" sz="1100" b="0" dirty="0">
                <a:latin typeface="+mn-lt"/>
              </a:rPr>
              <a:t>Your child will have lots of frustrations and disappointments but for the most part, you are able to find supportive ways to foster and build the skill. Usually you are breaking it down for them into small, doable steps (scaffolding). CONTINUE NEXT PAGE………..</a:t>
            </a:r>
            <a:endParaRPr lang="en-CA" sz="1100"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23</a:t>
            </a:fld>
            <a:endParaRPr lang="en-US" dirty="0"/>
          </a:p>
        </p:txBody>
      </p:sp>
    </p:spTree>
    <p:extLst>
      <p:ext uri="{BB962C8B-B14F-4D97-AF65-F5344CB8AC3E}">
        <p14:creationId xmlns:p14="http://schemas.microsoft.com/office/powerpoint/2010/main" val="13634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altLang="en-US" b="1" dirty="0">
                <a:latin typeface="+mn-lt"/>
              </a:rPr>
              <a:t>The last two become harder…….</a:t>
            </a:r>
          </a:p>
          <a:p>
            <a:endParaRPr lang="en-CA" altLang="en-US" b="1" dirty="0">
              <a:latin typeface="+mn-lt"/>
            </a:endParaRPr>
          </a:p>
          <a:p>
            <a:r>
              <a:rPr lang="en-CA" altLang="en-US" dirty="0">
                <a:latin typeface="+mn-lt"/>
              </a:rPr>
              <a:t>We might be penalizing our children for skills they just don’t have yet, instead of viewing these as skills our children need to learn.  Try</a:t>
            </a:r>
            <a:r>
              <a:rPr lang="en-CA" altLang="en-US" baseline="0" dirty="0">
                <a:latin typeface="+mn-lt"/>
              </a:rPr>
              <a:t> and remember what it feels like when you were learning to do something new or challenging…would you react well if someone yelled at you because you did not do it right or to their expectations….</a:t>
            </a:r>
            <a:endParaRPr lang="en-CA" altLang="en-US" dirty="0">
              <a:latin typeface="+mn-lt"/>
            </a:endParaRPr>
          </a:p>
          <a:p>
            <a:endParaRPr lang="en-CA" altLang="en-US" dirty="0">
              <a:latin typeface="+mn-lt"/>
            </a:endParaRPr>
          </a:p>
          <a:p>
            <a:r>
              <a:rPr lang="en-CA" altLang="en-US" dirty="0">
                <a:latin typeface="+mn-lt"/>
              </a:rPr>
              <a:t>This is going to be part of our learning </a:t>
            </a:r>
            <a:r>
              <a:rPr lang="en-CA" altLang="en-US" dirty="0" smtClean="0">
                <a:latin typeface="+mn-lt"/>
              </a:rPr>
              <a:t>journey.</a:t>
            </a:r>
            <a:r>
              <a:rPr lang="en-CA" altLang="en-US" baseline="0" dirty="0" smtClean="0">
                <a:latin typeface="+mn-lt"/>
              </a:rPr>
              <a:t> </a:t>
            </a:r>
            <a:r>
              <a:rPr lang="en-CA" altLang="en-US" dirty="0" smtClean="0">
                <a:latin typeface="+mn-lt"/>
              </a:rPr>
              <a:t>Together </a:t>
            </a:r>
            <a:r>
              <a:rPr lang="en-CA" altLang="en-US" dirty="0">
                <a:latin typeface="+mn-lt"/>
              </a:rPr>
              <a:t>we are going to learn the difference between </a:t>
            </a:r>
            <a:r>
              <a:rPr lang="en-CA" altLang="en-US" b="1" dirty="0">
                <a:latin typeface="+mn-lt"/>
              </a:rPr>
              <a:t>can’t</a:t>
            </a:r>
            <a:r>
              <a:rPr lang="en-CA" altLang="en-US" dirty="0">
                <a:latin typeface="+mn-lt"/>
              </a:rPr>
              <a:t> and </a:t>
            </a:r>
            <a:r>
              <a:rPr lang="en-CA" altLang="en-US" b="1" dirty="0">
                <a:latin typeface="+mn-lt"/>
              </a:rPr>
              <a:t>won’t</a:t>
            </a:r>
            <a:r>
              <a:rPr lang="en-CA" altLang="en-US" dirty="0">
                <a:latin typeface="+mn-lt"/>
              </a:rPr>
              <a:t> when children are learning new skills.</a:t>
            </a:r>
          </a:p>
          <a:p>
            <a:endParaRPr lang="en-CA" altLang="en-US" dirty="0">
              <a:latin typeface="+mn-lt"/>
            </a:endParaRPr>
          </a:p>
          <a:p>
            <a:r>
              <a:rPr lang="en-CA" altLang="en-US" dirty="0">
                <a:latin typeface="+mn-lt"/>
              </a:rPr>
              <a:t>Many times………..most of the time………………. Our child is not reacting because they don’t want to do something, </a:t>
            </a:r>
          </a:p>
          <a:p>
            <a:endParaRPr lang="en-CA" altLang="en-US" dirty="0">
              <a:latin typeface="+mn-lt"/>
            </a:endParaRPr>
          </a:p>
          <a:p>
            <a:r>
              <a:rPr lang="en-CA" altLang="en-US" dirty="0">
                <a:latin typeface="+mn-lt"/>
              </a:rPr>
              <a:t>It is because they </a:t>
            </a:r>
            <a:r>
              <a:rPr lang="en-CA" altLang="en-US" b="1" u="sng" dirty="0">
                <a:latin typeface="+mn-lt"/>
              </a:rPr>
              <a:t>can’t </a:t>
            </a:r>
            <a:r>
              <a:rPr lang="en-CA" altLang="en-US" dirty="0">
                <a:latin typeface="+mn-lt"/>
              </a:rPr>
              <a:t>….. Because they have not learned how to do the skill in any other way.</a:t>
            </a:r>
          </a:p>
          <a:p>
            <a:endParaRPr lang="en-CA" altLang="en-US" dirty="0">
              <a:latin typeface="+mn-lt"/>
            </a:endParaRPr>
          </a:p>
          <a:p>
            <a:r>
              <a:rPr lang="en-CA" altLang="en-US" dirty="0">
                <a:latin typeface="+mn-lt"/>
              </a:rPr>
              <a:t>The approach we will be learning is using supportive guidance to teach our children these skills, and ………… We will be moving away from penalizing our children for skills they haven’t learned </a:t>
            </a:r>
            <a:r>
              <a:rPr lang="en-CA" altLang="en-US" b="1" dirty="0">
                <a:latin typeface="+mn-lt"/>
              </a:rPr>
              <a:t>yet!</a:t>
            </a:r>
            <a:endParaRPr lang="en-US" altLang="en-US" b="1" u="sng" dirty="0">
              <a:latin typeface="+mn-lt"/>
            </a:endParaRPr>
          </a:p>
          <a:p>
            <a:endParaRPr lang="en-CA" sz="1100"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24</a:t>
            </a:fld>
            <a:endParaRPr lang="en-US" dirty="0"/>
          </a:p>
        </p:txBody>
      </p:sp>
    </p:spTree>
    <p:extLst>
      <p:ext uri="{BB962C8B-B14F-4D97-AF65-F5344CB8AC3E}">
        <p14:creationId xmlns:p14="http://schemas.microsoft.com/office/powerpoint/2010/main" val="1405955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defTabSz="924916">
              <a:defRPr/>
            </a:pPr>
            <a:r>
              <a:rPr lang="en-CA" dirty="0">
                <a:latin typeface="+mn-lt"/>
              </a:rPr>
              <a:t>Every week we will go</a:t>
            </a:r>
            <a:r>
              <a:rPr lang="en-CA" baseline="0" dirty="0">
                <a:latin typeface="+mn-lt"/>
              </a:rPr>
              <a:t> over this slide…….</a:t>
            </a:r>
            <a:r>
              <a:rPr lang="en-CA" dirty="0">
                <a:latin typeface="+mn-lt"/>
              </a:rPr>
              <a:t>giving all of us the gift of the </a:t>
            </a:r>
            <a:r>
              <a:rPr lang="en-CA" b="1" dirty="0">
                <a:latin typeface="+mn-lt"/>
              </a:rPr>
              <a:t>no blame zone</a:t>
            </a:r>
            <a:r>
              <a:rPr lang="en-CA" dirty="0">
                <a:latin typeface="+mn-lt"/>
              </a:rPr>
              <a:t>.  </a:t>
            </a:r>
          </a:p>
          <a:p>
            <a:pPr defTabSz="924916">
              <a:defRPr/>
            </a:pPr>
            <a:endParaRPr lang="en-CA" dirty="0">
              <a:latin typeface="+mn-lt"/>
            </a:endParaRPr>
          </a:p>
          <a:p>
            <a:pPr defTabSz="924916">
              <a:defRPr/>
            </a:pPr>
            <a:r>
              <a:rPr lang="en-CA" dirty="0">
                <a:latin typeface="+mn-lt"/>
              </a:rPr>
              <a:t>As we learn together there may be times that you experience feelings of guilt. It is important to remember that these feelings</a:t>
            </a:r>
            <a:r>
              <a:rPr lang="en-CA" baseline="0" dirty="0">
                <a:latin typeface="+mn-lt"/>
              </a:rPr>
              <a:t> are normal. </a:t>
            </a:r>
          </a:p>
          <a:p>
            <a:pPr defTabSz="924916">
              <a:defRPr/>
            </a:pPr>
            <a:endParaRPr lang="en-CA" baseline="0" dirty="0">
              <a:latin typeface="+mn-lt"/>
            </a:endParaRPr>
          </a:p>
          <a:p>
            <a:pPr defTabSz="924916">
              <a:defRPr/>
            </a:pPr>
            <a:r>
              <a:rPr lang="en-CA" dirty="0">
                <a:latin typeface="+mn-lt"/>
              </a:rPr>
              <a:t>We need to remember that there is no such thing as perfect parenting.  As parents we do the best we can with the information we know, we are human and we will make mistakes or we</a:t>
            </a:r>
            <a:r>
              <a:rPr lang="en-CA" baseline="0" dirty="0">
                <a:latin typeface="+mn-lt"/>
              </a:rPr>
              <a:t> have never learned these skills</a:t>
            </a:r>
            <a:r>
              <a:rPr lang="en-CA" dirty="0">
                <a:latin typeface="+mn-lt"/>
              </a:rPr>
              <a:t>.  The gift of the no blame zone helps us from feeling shame or blame for the practices we do.  </a:t>
            </a:r>
          </a:p>
          <a:p>
            <a:pPr defTabSz="924916">
              <a:defRPr/>
            </a:pPr>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25</a:t>
            </a:fld>
            <a:endParaRPr lang="en-US" dirty="0"/>
          </a:p>
        </p:txBody>
      </p:sp>
    </p:spTree>
    <p:extLst>
      <p:ext uri="{BB962C8B-B14F-4D97-AF65-F5344CB8AC3E}">
        <p14:creationId xmlns:p14="http://schemas.microsoft.com/office/powerpoint/2010/main" val="1066510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defTabSz="924916">
              <a:defRPr/>
            </a:pPr>
            <a:r>
              <a:rPr lang="en-CA" dirty="0">
                <a:latin typeface="+mn-lt"/>
              </a:rPr>
              <a:t>It is only when we know different that we can do different, and forgiving ourselves for the many mistakes we have made, and we will continue to make, as parents.  Our children’s brains fully develop</a:t>
            </a:r>
            <a:r>
              <a:rPr lang="en-CA" baseline="0" dirty="0">
                <a:latin typeface="+mn-lt"/>
              </a:rPr>
              <a:t> when they are 28+ years of age; therefore it is not too late to practice these new skills.</a:t>
            </a:r>
            <a:endParaRPr lang="en-CA" dirty="0">
              <a:latin typeface="+mn-lt"/>
            </a:endParaRPr>
          </a:p>
          <a:p>
            <a:endParaRPr lang="en-CA" dirty="0">
              <a:latin typeface="+mn-lt"/>
            </a:endParaRPr>
          </a:p>
          <a:p>
            <a:r>
              <a:rPr lang="en-CA" dirty="0">
                <a:latin typeface="+mn-lt"/>
              </a:rPr>
              <a:t>Also understanding that research states, if you can use the strategies that you will be learning (some of you are already doing) 30% of the time, it is enough to make connections with the neural pathways of your child’s brain to foster healthy brain architecture.</a:t>
            </a:r>
          </a:p>
        </p:txBody>
      </p:sp>
      <p:sp>
        <p:nvSpPr>
          <p:cNvPr id="4" name="Slide Number Placeholder 3"/>
          <p:cNvSpPr>
            <a:spLocks noGrp="1"/>
          </p:cNvSpPr>
          <p:nvPr>
            <p:ph type="sldNum" sz="quarter" idx="10"/>
          </p:nvPr>
        </p:nvSpPr>
        <p:spPr/>
        <p:txBody>
          <a:bodyPr/>
          <a:lstStyle/>
          <a:p>
            <a:fld id="{E7D6D0B5-6A59-D247-B8D5-B3B0F2648537}" type="slidenum">
              <a:rPr lang="en-US" smtClean="0"/>
              <a:t>26</a:t>
            </a:fld>
            <a:endParaRPr lang="en-US" dirty="0"/>
          </a:p>
        </p:txBody>
      </p:sp>
    </p:spTree>
    <p:extLst>
      <p:ext uri="{BB962C8B-B14F-4D97-AF65-F5344CB8AC3E}">
        <p14:creationId xmlns:p14="http://schemas.microsoft.com/office/powerpoint/2010/main" val="3938401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latin typeface="+mn-lt"/>
              </a:rPr>
              <a:t>Facilitator</a:t>
            </a:r>
            <a:r>
              <a:rPr lang="en-CA" b="1" i="1" baseline="0" dirty="0">
                <a:latin typeface="+mn-lt"/>
              </a:rPr>
              <a:t> Question: </a:t>
            </a:r>
            <a:r>
              <a:rPr lang="en-CA" b="1" baseline="0" dirty="0">
                <a:latin typeface="+mn-lt"/>
              </a:rPr>
              <a:t>	</a:t>
            </a:r>
            <a:r>
              <a:rPr lang="en-CA" b="0" baseline="0" dirty="0">
                <a:latin typeface="+mn-lt"/>
              </a:rPr>
              <a:t>Are there any questions before we start session one?</a:t>
            </a:r>
          </a:p>
          <a:p>
            <a:endParaRPr lang="en-CA" b="0" baseline="0" dirty="0">
              <a:latin typeface="+mn-lt"/>
            </a:endParaRPr>
          </a:p>
          <a:p>
            <a:r>
              <a:rPr lang="en-CA" b="0" baseline="0" dirty="0">
                <a:latin typeface="+mn-lt"/>
              </a:rPr>
              <a:t>This week we are going to learn about Connect and Reflect Interactions.</a:t>
            </a:r>
          </a:p>
          <a:p>
            <a:endParaRPr lang="en-CA" b="0" baseline="0" dirty="0">
              <a:latin typeface="+mn-lt"/>
            </a:endParaRPr>
          </a:p>
          <a:p>
            <a:r>
              <a:rPr lang="en-CA" b="0" baseline="0" dirty="0">
                <a:latin typeface="+mn-lt"/>
              </a:rPr>
              <a:t>A simple concept, yet foundational in building the architecture of your child’s developing brain. </a:t>
            </a:r>
          </a:p>
          <a:p>
            <a:endParaRPr lang="en-CA" b="0" baseline="0" dirty="0">
              <a:latin typeface="+mn-lt"/>
            </a:endParaRPr>
          </a:p>
          <a:p>
            <a:r>
              <a:rPr lang="en-CA" b="0" baseline="0" dirty="0">
                <a:latin typeface="+mn-lt"/>
              </a:rPr>
              <a:t>The good news is….. You are already doing this!</a:t>
            </a:r>
          </a:p>
          <a:p>
            <a:endParaRPr lang="en-CA" b="0" baseline="0" dirty="0">
              <a:latin typeface="+mn-lt"/>
            </a:endParaRPr>
          </a:p>
          <a:p>
            <a:r>
              <a:rPr lang="en-CA" b="0" baseline="0" dirty="0">
                <a:latin typeface="+mn-lt"/>
              </a:rPr>
              <a:t>We are going to help increase your awareness of Connect and Reflect Interactions, and</a:t>
            </a:r>
          </a:p>
          <a:p>
            <a:endParaRPr lang="en-CA" b="0" baseline="0" dirty="0">
              <a:latin typeface="+mn-lt"/>
            </a:endParaRPr>
          </a:p>
          <a:p>
            <a:r>
              <a:rPr lang="en-CA" b="0" baseline="0" dirty="0">
                <a:latin typeface="+mn-lt"/>
              </a:rPr>
              <a:t>help you become more intentional about doing it more often. </a:t>
            </a:r>
            <a:endParaRPr lang="en-CA" b="1"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27</a:t>
            </a:fld>
            <a:endParaRPr lang="en-US" dirty="0"/>
          </a:p>
        </p:txBody>
      </p:sp>
    </p:spTree>
    <p:extLst>
      <p:ext uri="{BB962C8B-B14F-4D97-AF65-F5344CB8AC3E}">
        <p14:creationId xmlns:p14="http://schemas.microsoft.com/office/powerpoint/2010/main" val="1610308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Harvard describes this like a tennis match and they refer to it as Serve and Return…. Basically they described it as when your child serves you an interaction, you would return your child’s serve with some sort of interaction. In the CALM Connection program we call this Connect and Reflect. </a:t>
            </a:r>
          </a:p>
          <a:p>
            <a:endParaRPr lang="en-CA" dirty="0">
              <a:latin typeface="+mn-lt"/>
            </a:endParaRPr>
          </a:p>
          <a:p>
            <a:endParaRPr lang="en-CA" dirty="0">
              <a:latin typeface="+mn-lt"/>
            </a:endParaRPr>
          </a:p>
          <a:p>
            <a:r>
              <a:rPr lang="en-CA" dirty="0">
                <a:latin typeface="+mn-lt"/>
              </a:rPr>
              <a:t>These types of interactions can happen regularly in your everyday routines and activities with your child. Think of when your child was an infant.  </a:t>
            </a:r>
          </a:p>
          <a:p>
            <a:endParaRPr lang="en-CA" dirty="0">
              <a:latin typeface="+mn-lt"/>
            </a:endParaRPr>
          </a:p>
          <a:p>
            <a:r>
              <a:rPr lang="en-CA" b="1" i="1" dirty="0">
                <a:latin typeface="+mn-lt"/>
              </a:rPr>
              <a:t>Facilitator Question: </a:t>
            </a:r>
            <a:r>
              <a:rPr lang="en-CA" b="1" dirty="0">
                <a:latin typeface="+mn-lt"/>
              </a:rPr>
              <a:t>	</a:t>
            </a:r>
            <a:r>
              <a:rPr lang="en-CA" dirty="0">
                <a:latin typeface="+mn-lt"/>
              </a:rPr>
              <a:t>What did you do when your baby</a:t>
            </a:r>
            <a:r>
              <a:rPr lang="en-CA" baseline="0" dirty="0">
                <a:latin typeface="+mn-lt"/>
              </a:rPr>
              <a:t> was crying</a:t>
            </a:r>
            <a:r>
              <a:rPr lang="en-CA" dirty="0">
                <a:latin typeface="+mn-lt"/>
              </a:rPr>
              <a:t>…   looked at someone, pointed at something?    </a:t>
            </a:r>
          </a:p>
          <a:p>
            <a:endParaRPr lang="en-CA" i="1" dirty="0">
              <a:latin typeface="+mn-lt"/>
            </a:endParaRPr>
          </a:p>
          <a:p>
            <a:r>
              <a:rPr lang="en-CA" i="1" dirty="0">
                <a:latin typeface="+mn-lt"/>
              </a:rPr>
              <a:t>Pause….Wait for response</a:t>
            </a:r>
            <a:r>
              <a:rPr lang="en-CA" i="1" baseline="0" dirty="0">
                <a:latin typeface="+mn-lt"/>
              </a:rPr>
              <a:t> or give some examples.</a:t>
            </a:r>
            <a:r>
              <a:rPr lang="en-CA" i="1" dirty="0">
                <a:latin typeface="+mn-lt"/>
              </a:rPr>
              <a:t> </a:t>
            </a:r>
          </a:p>
          <a:p>
            <a:endParaRPr lang="en-CA" dirty="0">
              <a:latin typeface="+mn-lt"/>
            </a:endParaRPr>
          </a:p>
          <a:p>
            <a:r>
              <a:rPr lang="en-CA" dirty="0">
                <a:latin typeface="+mn-lt"/>
              </a:rPr>
              <a:t>In all these examples, your baby connected and you reflected on the interaction… The repetition of these connect and reflect</a:t>
            </a:r>
            <a:r>
              <a:rPr lang="en-CA" baseline="0" dirty="0">
                <a:latin typeface="+mn-lt"/>
              </a:rPr>
              <a:t> </a:t>
            </a:r>
            <a:r>
              <a:rPr lang="en-CA" dirty="0">
                <a:latin typeface="+mn-lt"/>
              </a:rPr>
              <a:t>interactions starts to build a healthy architecture for your child’s brain.</a:t>
            </a:r>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28</a:t>
            </a:fld>
            <a:endParaRPr lang="en-US" dirty="0"/>
          </a:p>
        </p:txBody>
      </p:sp>
    </p:spTree>
    <p:extLst>
      <p:ext uri="{BB962C8B-B14F-4D97-AF65-F5344CB8AC3E}">
        <p14:creationId xmlns:p14="http://schemas.microsoft.com/office/powerpoint/2010/main" val="278187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baseline="0" dirty="0">
                <a:latin typeface="+mn-lt"/>
              </a:rPr>
              <a:t>Let’s start with some introductions. </a:t>
            </a:r>
            <a:r>
              <a:rPr lang="en-CA" baseline="0" dirty="0">
                <a:latin typeface="+mn-lt"/>
              </a:rPr>
              <a:t>If we could go around and share your name, the ages of your child or children, and anything else you wish to share with the group.</a:t>
            </a:r>
          </a:p>
          <a:p>
            <a:endParaRPr lang="en-CA" i="1" dirty="0">
              <a:latin typeface="+mn-lt"/>
            </a:endParaRPr>
          </a:p>
          <a:p>
            <a:r>
              <a:rPr lang="en-CA" i="1" baseline="0" dirty="0">
                <a:latin typeface="+mn-lt"/>
              </a:rPr>
              <a:t>After the introductions, the facilitators can introduce themselves and thank the group for sharing.</a:t>
            </a:r>
          </a:p>
          <a:p>
            <a:endParaRPr lang="en-CA" i="1" baseline="0" dirty="0">
              <a:latin typeface="+mn-lt"/>
            </a:endParaRPr>
          </a:p>
          <a:p>
            <a:r>
              <a:rPr lang="en-CA" i="0" baseline="0" dirty="0">
                <a:latin typeface="+mn-lt"/>
              </a:rPr>
              <a:t>We just want to start with some group guidelines or, for lack of a better word, ‘rules’.  </a:t>
            </a:r>
          </a:p>
          <a:p>
            <a:endParaRPr lang="en-CA" i="0" baseline="0" dirty="0">
              <a:latin typeface="+mn-lt"/>
            </a:endParaRPr>
          </a:p>
          <a:p>
            <a:r>
              <a:rPr lang="en-CA" b="1" i="1" baseline="0" dirty="0">
                <a:latin typeface="+mn-lt"/>
              </a:rPr>
              <a:t>Facilitator Question:</a:t>
            </a:r>
            <a:r>
              <a:rPr lang="en-CA" b="1" i="0" baseline="0" dirty="0">
                <a:latin typeface="+mn-lt"/>
              </a:rPr>
              <a:t> </a:t>
            </a:r>
            <a:r>
              <a:rPr lang="en-CA" i="0" baseline="0" dirty="0">
                <a:latin typeface="+mn-lt"/>
              </a:rPr>
              <a:t>What would help you to feel safe in this group?  </a:t>
            </a:r>
            <a:r>
              <a:rPr lang="en-CA" i="1" baseline="0" dirty="0">
                <a:latin typeface="+mn-lt"/>
              </a:rPr>
              <a:t>Facilitators can write this down on flip chart paper to put up for every session.</a:t>
            </a:r>
          </a:p>
          <a:p>
            <a:endParaRPr lang="en-CA" i="1" baseline="0" dirty="0">
              <a:latin typeface="+mn-lt"/>
            </a:endParaRPr>
          </a:p>
          <a:p>
            <a:r>
              <a:rPr lang="en-CA" b="1" i="1" baseline="0" dirty="0">
                <a:latin typeface="+mn-lt"/>
              </a:rPr>
              <a:t>Facilitator Question: </a:t>
            </a:r>
            <a:r>
              <a:rPr lang="en-CA" i="0" baseline="0" dirty="0">
                <a:latin typeface="+mn-lt"/>
              </a:rPr>
              <a:t>What are you hoping to learn from attending this group?   </a:t>
            </a:r>
            <a:r>
              <a:rPr lang="en-CA" i="1" baseline="0" dirty="0">
                <a:latin typeface="+mn-lt"/>
              </a:rPr>
              <a:t>Facilitators write it down on flip chart paper.</a:t>
            </a:r>
          </a:p>
          <a:p>
            <a:endParaRPr lang="en-CA" i="1" baseline="0" dirty="0">
              <a:latin typeface="+mn-lt"/>
            </a:endParaRPr>
          </a:p>
          <a:p>
            <a:r>
              <a:rPr lang="en-CA" i="0" baseline="0" dirty="0">
                <a:latin typeface="+mn-lt"/>
              </a:rPr>
              <a:t>We are going to be mindful of your learning priorities for this group and we will be addressing many of these topics in the six sessions. </a:t>
            </a:r>
          </a:p>
          <a:p>
            <a:endParaRPr lang="en-CA" i="0" baseline="0" dirty="0">
              <a:latin typeface="+mn-lt"/>
            </a:endParaRPr>
          </a:p>
          <a:p>
            <a:r>
              <a:rPr lang="en-CA" i="0" baseline="0" dirty="0">
                <a:latin typeface="+mn-lt"/>
              </a:rPr>
              <a:t>We will revisit these on our last session and ensure that all your learning priorities were addressed.</a:t>
            </a:r>
          </a:p>
          <a:p>
            <a:endParaRPr lang="en-CA" i="1" baseline="0" dirty="0">
              <a:latin typeface="+mn-lt"/>
            </a:endParaRPr>
          </a:p>
          <a:p>
            <a:endParaRPr lang="en-CA" i="1" baseline="0" dirty="0">
              <a:latin typeface="+mn-lt"/>
            </a:endParaRPr>
          </a:p>
          <a:p>
            <a:endParaRPr lang="en-CA" i="1" baseline="0" dirty="0">
              <a:latin typeface="+mn-lt"/>
            </a:endParaRPr>
          </a:p>
          <a:p>
            <a:endParaRPr lang="en-CA" i="0" baseline="0" dirty="0">
              <a:latin typeface="+mn-lt"/>
            </a:endParaRP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2</a:t>
            </a:fld>
            <a:endParaRPr lang="en-US" dirty="0"/>
          </a:p>
        </p:txBody>
      </p:sp>
    </p:spTree>
    <p:extLst>
      <p:ext uri="{BB962C8B-B14F-4D97-AF65-F5344CB8AC3E}">
        <p14:creationId xmlns:p14="http://schemas.microsoft.com/office/powerpoint/2010/main" val="176985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Very simply…..      </a:t>
            </a:r>
          </a:p>
          <a:p>
            <a:endParaRPr lang="en-CA" dirty="0">
              <a:latin typeface="+mn-lt"/>
            </a:endParaRPr>
          </a:p>
          <a:p>
            <a:r>
              <a:rPr lang="en-CA" dirty="0">
                <a:latin typeface="+mn-lt"/>
              </a:rPr>
              <a:t>Connect and Reflect is like a rhythmic dance between you and your child.  </a:t>
            </a:r>
          </a:p>
          <a:p>
            <a:endParaRPr lang="en-CA" dirty="0">
              <a:latin typeface="+mn-lt"/>
            </a:endParaRPr>
          </a:p>
          <a:p>
            <a:r>
              <a:rPr lang="en-CA" dirty="0">
                <a:latin typeface="+mn-lt"/>
              </a:rPr>
              <a:t>An example might be, your child may point at something and you might label what they are seeing.</a:t>
            </a:r>
          </a:p>
          <a:p>
            <a:endParaRPr lang="en-CA" dirty="0">
              <a:latin typeface="+mn-lt"/>
            </a:endParaRPr>
          </a:p>
          <a:p>
            <a:r>
              <a:rPr lang="en-CA" dirty="0">
                <a:latin typeface="+mn-lt"/>
              </a:rPr>
              <a:t>This back</a:t>
            </a:r>
            <a:r>
              <a:rPr lang="en-CA" baseline="0" dirty="0">
                <a:latin typeface="+mn-lt"/>
              </a:rPr>
              <a:t> and forth rhythm is where you </a:t>
            </a:r>
            <a:r>
              <a:rPr lang="en-CA" dirty="0">
                <a:latin typeface="+mn-lt"/>
              </a:rPr>
              <a:t>are connecting with their interest and </a:t>
            </a:r>
            <a:r>
              <a:rPr lang="en-CA" baseline="0" dirty="0">
                <a:latin typeface="+mn-lt"/>
              </a:rPr>
              <a:t>reflecting with curiousity. </a:t>
            </a:r>
          </a:p>
          <a:p>
            <a:endParaRPr lang="en-CA" baseline="0" dirty="0">
              <a:latin typeface="+mn-lt"/>
            </a:endParaRPr>
          </a:p>
          <a:p>
            <a:r>
              <a:rPr lang="en-CA" baseline="0" dirty="0">
                <a:latin typeface="+mn-lt"/>
              </a:rPr>
              <a:t>It is a time when you are more than just physically present.  You are now emotionally and mentally engaged with your child.</a:t>
            </a:r>
          </a:p>
          <a:p>
            <a:endParaRPr lang="en-CA" baseline="0" dirty="0">
              <a:latin typeface="+mn-lt"/>
            </a:endParaRPr>
          </a:p>
          <a:p>
            <a:r>
              <a:rPr lang="en-CA" baseline="0" dirty="0">
                <a:latin typeface="+mn-lt"/>
              </a:rPr>
              <a:t>Let’s talk about what this can look like.</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29</a:t>
            </a:fld>
            <a:endParaRPr lang="en-US" dirty="0"/>
          </a:p>
        </p:txBody>
      </p:sp>
    </p:spTree>
    <p:extLst>
      <p:ext uri="{BB962C8B-B14F-4D97-AF65-F5344CB8AC3E}">
        <p14:creationId xmlns:p14="http://schemas.microsoft.com/office/powerpoint/2010/main" val="2499037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82688"/>
            <a:ext cx="5540375" cy="3117850"/>
          </a:xfrm>
        </p:spPr>
      </p:sp>
      <p:sp>
        <p:nvSpPr>
          <p:cNvPr id="3" name="Notes Placeholder 2"/>
          <p:cNvSpPr>
            <a:spLocks noGrp="1"/>
          </p:cNvSpPr>
          <p:nvPr>
            <p:ph type="body" idx="1"/>
          </p:nvPr>
        </p:nvSpPr>
        <p:spPr/>
        <p:txBody>
          <a:bodyPr/>
          <a:lstStyle/>
          <a:p>
            <a:r>
              <a:rPr lang="en-CA" dirty="0">
                <a:latin typeface="+mn-lt"/>
              </a:rPr>
              <a:t>Connect and Reflect can happen</a:t>
            </a:r>
            <a:r>
              <a:rPr lang="en-CA" baseline="0" dirty="0">
                <a:latin typeface="+mn-lt"/>
              </a:rPr>
              <a:t> at any time, even when our children are deeply engaged in their own activities.  </a:t>
            </a:r>
            <a:r>
              <a:rPr lang="en-CA" dirty="0">
                <a:latin typeface="+mn-lt"/>
              </a:rPr>
              <a:t>During this time it may be tempting as parents</a:t>
            </a:r>
            <a:r>
              <a:rPr lang="en-CA" baseline="0" dirty="0">
                <a:latin typeface="+mn-lt"/>
              </a:rPr>
              <a:t> </a:t>
            </a:r>
            <a:r>
              <a:rPr lang="en-CA" dirty="0">
                <a:latin typeface="+mn-lt"/>
              </a:rPr>
              <a:t>to do other things….. Laundry, make a meal etc.  </a:t>
            </a:r>
          </a:p>
          <a:p>
            <a:endParaRPr lang="en-CA" dirty="0">
              <a:latin typeface="+mn-lt"/>
            </a:endParaRPr>
          </a:p>
          <a:p>
            <a:r>
              <a:rPr lang="en-CA" dirty="0">
                <a:latin typeface="+mn-lt"/>
              </a:rPr>
              <a:t>It is important to take a moment to Connect and Reflect in what your child is seeing, doing and feeling,</a:t>
            </a:r>
            <a:r>
              <a:rPr lang="en-CA" baseline="0" dirty="0">
                <a:latin typeface="+mn-lt"/>
              </a:rPr>
              <a:t> whenever you can.  If your child is busy, you might lean over them and notice their activity and acknowledge, their work. For example saying, “you are using so many different colours in your picture.”</a:t>
            </a:r>
          </a:p>
          <a:p>
            <a:endParaRPr lang="en-CA" baseline="0" dirty="0">
              <a:latin typeface="+mn-lt"/>
            </a:endParaRPr>
          </a:p>
          <a:p>
            <a:r>
              <a:rPr lang="en-CA" baseline="0" dirty="0">
                <a:latin typeface="+mn-lt"/>
              </a:rPr>
              <a:t>At times, even when our children are engaged in activities they may initiate connection with you, such as by saying </a:t>
            </a:r>
            <a:r>
              <a:rPr lang="en-CA" dirty="0">
                <a:latin typeface="+mn-lt"/>
              </a:rPr>
              <a:t> </a:t>
            </a:r>
            <a:r>
              <a:rPr lang="en-CA" b="1" dirty="0">
                <a:latin typeface="+mn-lt"/>
              </a:rPr>
              <a:t>“Look it!”  </a:t>
            </a:r>
            <a:r>
              <a:rPr lang="en-CA" dirty="0" smtClean="0">
                <a:latin typeface="+mn-lt"/>
              </a:rPr>
              <a:t>They </a:t>
            </a:r>
            <a:r>
              <a:rPr lang="en-CA" dirty="0">
                <a:latin typeface="+mn-lt"/>
              </a:rPr>
              <a:t>are excited for you to Connect with them and for you to Reflect on the work that they are creating.  </a:t>
            </a:r>
          </a:p>
          <a:p>
            <a:endParaRPr lang="en-CA" dirty="0">
              <a:latin typeface="+mn-lt"/>
            </a:endParaRPr>
          </a:p>
          <a:p>
            <a:r>
              <a:rPr lang="en-CA" dirty="0">
                <a:latin typeface="+mn-lt"/>
              </a:rPr>
              <a:t>This is when you might Reflect, </a:t>
            </a:r>
            <a:r>
              <a:rPr lang="en-CA" b="1" dirty="0">
                <a:latin typeface="+mn-lt"/>
              </a:rPr>
              <a:t>“I see that you are using green and yellow for your picture.”  </a:t>
            </a:r>
          </a:p>
          <a:p>
            <a:endParaRPr lang="en-CA" b="1" dirty="0">
              <a:latin typeface="+mn-lt"/>
            </a:endParaRPr>
          </a:p>
          <a:p>
            <a:r>
              <a:rPr lang="en-CA" baseline="0" dirty="0">
                <a:latin typeface="+mn-lt"/>
              </a:rPr>
              <a:t>Taking these moments to be present, may reduce your child’s need to connect by using LOUDER ways to get your attention later.</a:t>
            </a:r>
            <a:endParaRPr lang="en-CA" b="1" dirty="0">
              <a:latin typeface="+mn-lt"/>
            </a:endParaRPr>
          </a:p>
          <a:p>
            <a:endParaRPr lang="en-CA" b="1"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30</a:t>
            </a:fld>
            <a:endParaRPr lang="en-US" dirty="0"/>
          </a:p>
        </p:txBody>
      </p:sp>
    </p:spTree>
    <p:extLst>
      <p:ext uri="{BB962C8B-B14F-4D97-AF65-F5344CB8AC3E}">
        <p14:creationId xmlns:p14="http://schemas.microsoft.com/office/powerpoint/2010/main" val="1004337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0" baseline="0" dirty="0">
                <a:latin typeface="+mn-lt"/>
              </a:rPr>
              <a:t>Remember a Connect interaction might be something your child says to you….. </a:t>
            </a:r>
            <a:r>
              <a:rPr lang="en-CA" b="0" baseline="0" dirty="0" smtClean="0">
                <a:latin typeface="+mn-lt"/>
              </a:rPr>
              <a:t>Points </a:t>
            </a:r>
            <a:r>
              <a:rPr lang="en-CA" b="0" baseline="0" dirty="0">
                <a:latin typeface="+mn-lt"/>
              </a:rPr>
              <a:t>at</a:t>
            </a:r>
            <a:r>
              <a:rPr lang="en-CA" b="0" baseline="0" dirty="0" smtClean="0">
                <a:latin typeface="+mn-lt"/>
              </a:rPr>
              <a:t>……..Or </a:t>
            </a:r>
            <a:r>
              <a:rPr lang="en-CA" b="0" baseline="0" dirty="0">
                <a:latin typeface="+mn-lt"/>
              </a:rPr>
              <a:t>they might just look up at you……</a:t>
            </a:r>
          </a:p>
          <a:p>
            <a:endParaRPr lang="en-CA" b="0" baseline="0" dirty="0">
              <a:latin typeface="+mn-lt"/>
            </a:endParaRPr>
          </a:p>
          <a:p>
            <a:r>
              <a:rPr lang="en-CA" b="0" baseline="0" dirty="0">
                <a:latin typeface="+mn-lt"/>
              </a:rPr>
              <a:t>Consider all of these as an invitation for a </a:t>
            </a:r>
            <a:r>
              <a:rPr lang="en-CA" b="1" baseline="0" dirty="0">
                <a:latin typeface="+mn-lt"/>
              </a:rPr>
              <a:t>Reflect </a:t>
            </a:r>
            <a:r>
              <a:rPr lang="en-CA" b="0" baseline="0" dirty="0">
                <a:latin typeface="+mn-lt"/>
              </a:rPr>
              <a:t>statement.</a:t>
            </a:r>
            <a:endParaRPr lang="en-CA" b="0" dirty="0">
              <a:latin typeface="+mn-lt"/>
            </a:endParaRPr>
          </a:p>
          <a:p>
            <a:endParaRPr lang="en-CA" b="0" baseline="0" dirty="0">
              <a:latin typeface="+mn-lt"/>
            </a:endParaRPr>
          </a:p>
          <a:p>
            <a:r>
              <a:rPr lang="en-CA" b="0" baseline="0" dirty="0">
                <a:latin typeface="+mn-lt"/>
              </a:rPr>
              <a:t>Here are some </a:t>
            </a:r>
            <a:r>
              <a:rPr lang="en-CA" b="1" baseline="0" dirty="0">
                <a:latin typeface="+mn-lt"/>
              </a:rPr>
              <a:t>Reflect </a:t>
            </a:r>
            <a:r>
              <a:rPr lang="en-CA" b="0" baseline="0" dirty="0">
                <a:latin typeface="+mn-lt"/>
              </a:rPr>
              <a:t>statements that you can use with your child so they feel that you have Connected and they have been heard.</a:t>
            </a:r>
          </a:p>
          <a:p>
            <a:endParaRPr lang="en-CA" b="0" baseline="0" dirty="0">
              <a:latin typeface="+mn-lt"/>
            </a:endParaRPr>
          </a:p>
          <a:p>
            <a:r>
              <a:rPr lang="en-CA" b="0" baseline="0" dirty="0">
                <a:latin typeface="+mn-lt"/>
              </a:rPr>
              <a:t>	“You have been working on that picture for a long time.”</a:t>
            </a:r>
          </a:p>
          <a:p>
            <a:endParaRPr lang="en-CA" b="0" baseline="0" dirty="0">
              <a:latin typeface="+mn-lt"/>
            </a:endParaRPr>
          </a:p>
          <a:p>
            <a:r>
              <a:rPr lang="en-CA" b="0" baseline="0" dirty="0">
                <a:latin typeface="+mn-lt"/>
              </a:rPr>
              <a:t>	“I see that you are using lots of colours.”</a:t>
            </a:r>
          </a:p>
          <a:p>
            <a:endParaRPr lang="en-CA" b="0" baseline="0" dirty="0">
              <a:latin typeface="+mn-lt"/>
            </a:endParaRPr>
          </a:p>
          <a:p>
            <a:r>
              <a:rPr lang="en-CA" b="0" baseline="0" dirty="0">
                <a:latin typeface="+mn-lt"/>
              </a:rPr>
              <a:t>	“You have been working really hard on building your tower.”</a:t>
            </a:r>
            <a:r>
              <a:rPr lang="en-CA" dirty="0">
                <a:latin typeface="+mn-lt"/>
              </a:rPr>
              <a:t> </a:t>
            </a:r>
          </a:p>
          <a:p>
            <a:endParaRPr lang="en-CA" dirty="0">
              <a:latin typeface="+mn-lt"/>
            </a:endParaRPr>
          </a:p>
          <a:p>
            <a:r>
              <a:rPr lang="en-CA" dirty="0">
                <a:latin typeface="+mn-lt"/>
              </a:rPr>
              <a:t>	“I think I am hearing you</a:t>
            </a:r>
            <a:r>
              <a:rPr lang="en-CA" baseline="0" dirty="0">
                <a:latin typeface="+mn-lt"/>
              </a:rPr>
              <a:t> tell me that you want more books.”</a:t>
            </a:r>
            <a:endParaRPr lang="en-CA" dirty="0">
              <a:latin typeface="+mn-lt"/>
            </a:endParaRPr>
          </a:p>
          <a:p>
            <a:endParaRPr lang="en-CA" dirty="0">
              <a:latin typeface="+mn-lt"/>
            </a:endParaRPr>
          </a:p>
          <a:p>
            <a:r>
              <a:rPr lang="en-CA" dirty="0">
                <a:latin typeface="+mn-lt"/>
              </a:rPr>
              <a:t>	“I am wondering if you</a:t>
            </a:r>
            <a:r>
              <a:rPr lang="en-CA" baseline="0" dirty="0">
                <a:latin typeface="+mn-lt"/>
              </a:rPr>
              <a:t> are feeling hurt that Johnny took your red truck.”</a:t>
            </a:r>
            <a:endParaRPr lang="en-CA" dirty="0">
              <a:latin typeface="+mn-lt"/>
            </a:endParaRPr>
          </a:p>
          <a:p>
            <a:endParaRPr lang="en-CA" dirty="0">
              <a:latin typeface="+mn-lt"/>
            </a:endParaRPr>
          </a:p>
          <a:p>
            <a:r>
              <a:rPr lang="en-CA" dirty="0">
                <a:latin typeface="+mn-lt"/>
              </a:rPr>
              <a:t>	“You</a:t>
            </a:r>
            <a:r>
              <a:rPr lang="en-CA" baseline="0" dirty="0">
                <a:latin typeface="+mn-lt"/>
              </a:rPr>
              <a:t> are showing me how you put on your socks.”</a:t>
            </a:r>
            <a:endParaRPr lang="en-CA" dirty="0">
              <a:latin typeface="+mn-lt"/>
            </a:endParaRPr>
          </a:p>
          <a:p>
            <a:endParaRPr lang="en-CA" b="0" baseline="0" dirty="0"/>
          </a:p>
          <a:p>
            <a:endParaRPr lang="en-CA" b="0" baseline="0"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31</a:t>
            </a:fld>
            <a:endParaRPr lang="en-US" dirty="0"/>
          </a:p>
        </p:txBody>
      </p:sp>
    </p:spTree>
    <p:extLst>
      <p:ext uri="{BB962C8B-B14F-4D97-AF65-F5344CB8AC3E}">
        <p14:creationId xmlns:p14="http://schemas.microsoft.com/office/powerpoint/2010/main" val="386035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smtClean="0">
                <a:latin typeface="+mn-lt"/>
              </a:rPr>
              <a:t>When </a:t>
            </a:r>
            <a:r>
              <a:rPr lang="en-CA" dirty="0">
                <a:latin typeface="+mn-lt"/>
              </a:rPr>
              <a:t>using these types of reflections, your child feels like they are truly being heard and seen and often want to contribute more to the interaction.</a:t>
            </a:r>
          </a:p>
          <a:p>
            <a:endParaRPr lang="en-CA" dirty="0">
              <a:latin typeface="+mn-lt"/>
            </a:endParaRPr>
          </a:p>
          <a:p>
            <a:r>
              <a:rPr lang="en-CA" dirty="0">
                <a:latin typeface="+mn-lt"/>
              </a:rPr>
              <a:t>It is no different than us adults.   We want to be heard when we communicate. </a:t>
            </a:r>
          </a:p>
          <a:p>
            <a:endParaRPr lang="en-CA" dirty="0">
              <a:latin typeface="+mn-lt"/>
            </a:endParaRPr>
          </a:p>
          <a:p>
            <a:r>
              <a:rPr lang="en-CA" dirty="0">
                <a:latin typeface="+mn-lt"/>
              </a:rPr>
              <a:t>Can you imagine sharing exciting news with someone you care about and they respond nodding their head or a simple, “Great work!”</a:t>
            </a:r>
          </a:p>
          <a:p>
            <a:endParaRPr lang="en-CA" dirty="0">
              <a:latin typeface="+mn-lt"/>
            </a:endParaRPr>
          </a:p>
          <a:p>
            <a:r>
              <a:rPr lang="en-CA" dirty="0">
                <a:latin typeface="+mn-lt"/>
              </a:rPr>
              <a:t>We know reflections</a:t>
            </a:r>
            <a:r>
              <a:rPr lang="en-CA" baseline="0" dirty="0">
                <a:latin typeface="+mn-lt"/>
              </a:rPr>
              <a:t> such as</a:t>
            </a:r>
            <a:r>
              <a:rPr lang="en-CA" dirty="0">
                <a:latin typeface="+mn-lt"/>
              </a:rPr>
              <a:t> “good work”, or “good job” do</a:t>
            </a:r>
            <a:r>
              <a:rPr lang="en-CA" baseline="0" dirty="0">
                <a:latin typeface="+mn-lt"/>
              </a:rPr>
              <a:t> not have  a lot of meaning for children and adults and</a:t>
            </a:r>
            <a:r>
              <a:rPr lang="en-CA" dirty="0">
                <a:latin typeface="+mn-lt"/>
              </a:rPr>
              <a:t> they</a:t>
            </a:r>
            <a:r>
              <a:rPr lang="en-CA" baseline="0" dirty="0">
                <a:latin typeface="+mn-lt"/>
              </a:rPr>
              <a:t> often will</a:t>
            </a:r>
            <a:r>
              <a:rPr lang="en-CA" dirty="0">
                <a:latin typeface="+mn-lt"/>
              </a:rPr>
              <a:t> end the interaction quickly.</a:t>
            </a:r>
            <a:r>
              <a:rPr lang="en-CA" baseline="0" dirty="0">
                <a:latin typeface="+mn-lt"/>
              </a:rPr>
              <a:t> </a:t>
            </a:r>
            <a:r>
              <a:rPr lang="en-CA" dirty="0">
                <a:latin typeface="+mn-lt"/>
              </a:rPr>
              <a:t> </a:t>
            </a:r>
            <a:r>
              <a:rPr lang="en-CA" i="0" dirty="0">
                <a:latin typeface="+mn-lt"/>
              </a:rPr>
              <a:t>(We</a:t>
            </a:r>
            <a:r>
              <a:rPr lang="en-CA" i="0" baseline="0" dirty="0">
                <a:latin typeface="+mn-lt"/>
              </a:rPr>
              <a:t> will talk more about this in another session)</a:t>
            </a:r>
            <a:endParaRPr lang="en-CA" i="0" dirty="0">
              <a:latin typeface="+mn-lt"/>
            </a:endParaRPr>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32</a:t>
            </a:fld>
            <a:endParaRPr lang="en-US" dirty="0"/>
          </a:p>
        </p:txBody>
      </p:sp>
    </p:spTree>
    <p:extLst>
      <p:ext uri="{BB962C8B-B14F-4D97-AF65-F5344CB8AC3E}">
        <p14:creationId xmlns:p14="http://schemas.microsoft.com/office/powerpoint/2010/main" val="587495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Many of you</a:t>
            </a:r>
            <a:r>
              <a:rPr lang="en-CA" baseline="0" dirty="0">
                <a:latin typeface="+mn-lt"/>
              </a:rPr>
              <a:t> may already be thinking about the connect and reflect </a:t>
            </a:r>
            <a:r>
              <a:rPr lang="en-CA" dirty="0">
                <a:latin typeface="+mn-lt"/>
              </a:rPr>
              <a:t>interactions you do with your child everyday, </a:t>
            </a:r>
            <a:r>
              <a:rPr lang="en-CA" baseline="0" dirty="0">
                <a:latin typeface="+mn-lt"/>
              </a:rPr>
              <a:t> or perhaps you may be wondering how you may be able to do more of them in your day to day activities, learning how important these are for your child’s development.</a:t>
            </a:r>
            <a:endParaRPr lang="en-CA" dirty="0">
              <a:latin typeface="+mn-lt"/>
            </a:endParaRPr>
          </a:p>
          <a:p>
            <a:endParaRPr lang="en-CA" dirty="0">
              <a:latin typeface="+mn-lt"/>
            </a:endParaRPr>
          </a:p>
          <a:p>
            <a:r>
              <a:rPr lang="en-CA" dirty="0">
                <a:latin typeface="+mn-lt"/>
              </a:rPr>
              <a:t>Using this approach improves our relationship with our children, and also teaches them valuable social skills that they will carry with them into adolescence and beyond.</a:t>
            </a:r>
          </a:p>
          <a:p>
            <a:endParaRPr lang="en-CA" dirty="0">
              <a:latin typeface="+mn-lt"/>
            </a:endParaRPr>
          </a:p>
          <a:p>
            <a:r>
              <a:rPr lang="en-CA" dirty="0">
                <a:latin typeface="+mn-lt"/>
              </a:rPr>
              <a:t>These interactions help you quickly figure out what your child is interested in and what their strengths are and,</a:t>
            </a:r>
          </a:p>
          <a:p>
            <a:endParaRPr lang="en-CA" dirty="0">
              <a:latin typeface="+mn-lt"/>
            </a:endParaRPr>
          </a:p>
          <a:p>
            <a:r>
              <a:rPr lang="en-CA" dirty="0">
                <a:latin typeface="+mn-lt"/>
              </a:rPr>
              <a:t>you also learn areas where they may need you to give them a little help, or scaffold the skill.</a:t>
            </a:r>
          </a:p>
          <a:p>
            <a:endParaRPr lang="en-CA" dirty="0"/>
          </a:p>
          <a:p>
            <a:endParaRPr lang="en-CA" b="1" dirty="0"/>
          </a:p>
        </p:txBody>
      </p:sp>
      <p:sp>
        <p:nvSpPr>
          <p:cNvPr id="4" name="Slide Number Placeholder 3"/>
          <p:cNvSpPr>
            <a:spLocks noGrp="1"/>
          </p:cNvSpPr>
          <p:nvPr>
            <p:ph type="sldNum" sz="quarter" idx="10"/>
          </p:nvPr>
        </p:nvSpPr>
        <p:spPr/>
        <p:txBody>
          <a:bodyPr/>
          <a:lstStyle/>
          <a:p>
            <a:fld id="{E7D6D0B5-6A59-D247-B8D5-B3B0F2648537}" type="slidenum">
              <a:rPr lang="en-US" smtClean="0"/>
              <a:t>33</a:t>
            </a:fld>
            <a:endParaRPr lang="en-US" dirty="0"/>
          </a:p>
        </p:txBody>
      </p:sp>
    </p:spTree>
    <p:extLst>
      <p:ext uri="{BB962C8B-B14F-4D97-AF65-F5344CB8AC3E}">
        <p14:creationId xmlns:p14="http://schemas.microsoft.com/office/powerpoint/2010/main" val="2646345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a:xfrm>
            <a:off x="695008" y="4444861"/>
            <a:ext cx="5560060" cy="4483345"/>
          </a:xfrm>
        </p:spPr>
        <p:txBody>
          <a:bodyPr/>
          <a:lstStyle/>
          <a:p>
            <a:r>
              <a:rPr lang="en-CA" dirty="0">
                <a:latin typeface="+mn-lt"/>
              </a:rPr>
              <a:t>Connecting with your child when they need help is also an example of a Connect and Reflect interaction that as a parent you often do unknowingly.</a:t>
            </a:r>
          </a:p>
          <a:p>
            <a:endParaRPr lang="en-CA" dirty="0">
              <a:latin typeface="+mn-lt"/>
            </a:endParaRPr>
          </a:p>
          <a:p>
            <a:r>
              <a:rPr lang="en-CA" dirty="0">
                <a:latin typeface="+mn-lt"/>
              </a:rPr>
              <a:t>For example your child might try to connect with you by making a grunt or frustrated sound.  </a:t>
            </a:r>
          </a:p>
          <a:p>
            <a:endParaRPr lang="en-CA" dirty="0">
              <a:latin typeface="+mn-lt"/>
            </a:endParaRPr>
          </a:p>
          <a:p>
            <a:r>
              <a:rPr lang="en-CA" dirty="0">
                <a:latin typeface="+mn-lt"/>
              </a:rPr>
              <a:t>You might reflect by saying, </a:t>
            </a:r>
            <a:r>
              <a:rPr lang="en-CA" b="1" dirty="0">
                <a:latin typeface="+mn-lt"/>
              </a:rPr>
              <a:t>“You sound like you are working hard”</a:t>
            </a:r>
            <a:r>
              <a:rPr lang="en-CA" dirty="0">
                <a:latin typeface="+mn-lt"/>
              </a:rPr>
              <a:t>….or you might say, </a:t>
            </a:r>
            <a:r>
              <a:rPr lang="en-CA" b="1" dirty="0">
                <a:latin typeface="+mn-lt"/>
              </a:rPr>
              <a:t>“You sound like you are getting frustrated.”</a:t>
            </a:r>
          </a:p>
          <a:p>
            <a:endParaRPr lang="en-CA" dirty="0">
              <a:latin typeface="+mn-lt"/>
            </a:endParaRPr>
          </a:p>
          <a:p>
            <a:r>
              <a:rPr lang="en-CA" dirty="0">
                <a:latin typeface="+mn-lt"/>
              </a:rPr>
              <a:t>Your child might continue trying what they are doing and they might get more frustrated, and then they might ask for help or you might say, </a:t>
            </a:r>
          </a:p>
          <a:p>
            <a:endParaRPr lang="en-CA" b="1" dirty="0">
              <a:latin typeface="+mn-lt"/>
            </a:endParaRPr>
          </a:p>
          <a:p>
            <a:r>
              <a:rPr lang="en-CA" b="1" dirty="0">
                <a:latin typeface="+mn-lt"/>
              </a:rPr>
              <a:t>“This is getting harder, I am seeing that you may need a little help.”</a:t>
            </a:r>
          </a:p>
          <a:p>
            <a:endParaRPr lang="en-CA" dirty="0">
              <a:latin typeface="+mn-lt"/>
            </a:endParaRPr>
          </a:p>
          <a:p>
            <a:r>
              <a:rPr lang="en-CA" dirty="0">
                <a:latin typeface="+mn-lt"/>
              </a:rPr>
              <a:t>It is important not to complete or do the activity for your child, as you want to build their competence.  </a:t>
            </a:r>
          </a:p>
          <a:p>
            <a:endParaRPr lang="en-CA" dirty="0">
              <a:latin typeface="+mn-lt"/>
            </a:endParaRPr>
          </a:p>
          <a:p>
            <a:r>
              <a:rPr lang="en-CA" dirty="0">
                <a:latin typeface="+mn-lt"/>
              </a:rPr>
              <a:t>Helping your child, just a little, so that they can complete the skill successfully on their own is called “scaffolding”.  </a:t>
            </a:r>
          </a:p>
          <a:p>
            <a:endParaRPr lang="en-CA" dirty="0">
              <a:latin typeface="+mn-lt"/>
            </a:endParaRPr>
          </a:p>
          <a:p>
            <a:r>
              <a:rPr lang="en-CA" dirty="0">
                <a:latin typeface="+mn-lt"/>
              </a:rPr>
              <a:t>This is a very important way to help your child learn a new skill.  </a:t>
            </a:r>
            <a:endParaRPr lang="en-CA" b="1" i="0" dirty="0">
              <a:latin typeface="+mn-lt"/>
            </a:endParaRPr>
          </a:p>
          <a:p>
            <a:endParaRPr lang="en-CA" b="1" i="1"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34</a:t>
            </a:fld>
            <a:endParaRPr lang="en-US" dirty="0"/>
          </a:p>
        </p:txBody>
      </p:sp>
    </p:spTree>
    <p:extLst>
      <p:ext uri="{BB962C8B-B14F-4D97-AF65-F5344CB8AC3E}">
        <p14:creationId xmlns:p14="http://schemas.microsoft.com/office/powerpoint/2010/main" val="148021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a:xfrm>
            <a:off x="695008" y="4444861"/>
            <a:ext cx="5560060" cy="4483345"/>
          </a:xfrm>
        </p:spPr>
        <p:txBody>
          <a:bodyPr/>
          <a:lstStyle/>
          <a:p>
            <a:r>
              <a:rPr lang="en-CA" b="1" i="1" dirty="0" smtClean="0">
                <a:latin typeface="+mn-lt"/>
              </a:rPr>
              <a:t>Facilitator </a:t>
            </a:r>
            <a:r>
              <a:rPr lang="en-CA" b="1" i="1" dirty="0">
                <a:latin typeface="+mn-lt"/>
              </a:rPr>
              <a:t>Question:   </a:t>
            </a:r>
            <a:r>
              <a:rPr lang="en-CA" dirty="0">
                <a:latin typeface="+mn-lt"/>
              </a:rPr>
              <a:t>Can you think of a time your parent taught you a skill? </a:t>
            </a:r>
          </a:p>
          <a:p>
            <a:endParaRPr lang="en-CA" dirty="0">
              <a:latin typeface="+mn-lt"/>
            </a:endParaRPr>
          </a:p>
          <a:p>
            <a:r>
              <a:rPr lang="en-CA" dirty="0">
                <a:latin typeface="+mn-lt"/>
              </a:rPr>
              <a:t>We are starting to lose these type of scaffolding learning opportunities</a:t>
            </a:r>
            <a:r>
              <a:rPr lang="en-CA" baseline="0" dirty="0">
                <a:latin typeface="+mn-lt"/>
              </a:rPr>
              <a:t> as c</a:t>
            </a:r>
            <a:r>
              <a:rPr lang="en-CA" dirty="0">
                <a:latin typeface="+mn-lt"/>
              </a:rPr>
              <a:t>hildren are now able to google the answers as they get older.  </a:t>
            </a:r>
          </a:p>
          <a:p>
            <a:endParaRPr lang="en-CA" dirty="0">
              <a:latin typeface="+mn-lt"/>
            </a:endParaRPr>
          </a:p>
          <a:p>
            <a:r>
              <a:rPr lang="en-CA" dirty="0">
                <a:latin typeface="+mn-lt"/>
              </a:rPr>
              <a:t>We really want to hold on to these as long as we can, and have our children come to us when they need help. </a:t>
            </a:r>
          </a:p>
          <a:p>
            <a:endParaRPr lang="en-CA" dirty="0">
              <a:latin typeface="+mn-lt"/>
            </a:endParaRPr>
          </a:p>
          <a:p>
            <a:r>
              <a:rPr lang="en-CA" dirty="0">
                <a:latin typeface="+mn-lt"/>
              </a:rPr>
              <a:t>For example, if your child is trying to put the zipper up on their coat, and they look like they are getting frustrated.  </a:t>
            </a:r>
          </a:p>
          <a:p>
            <a:endParaRPr lang="en-CA" dirty="0">
              <a:latin typeface="+mn-lt"/>
            </a:endParaRPr>
          </a:p>
          <a:p>
            <a:r>
              <a:rPr lang="en-CA" dirty="0">
                <a:latin typeface="+mn-lt"/>
              </a:rPr>
              <a:t>Scaffolding would mean, you might help them put the zipper in the shank and you hold it, while your child pulls the zipper up.  </a:t>
            </a:r>
          </a:p>
          <a:p>
            <a:endParaRPr lang="en-CA" dirty="0">
              <a:latin typeface="+mn-lt"/>
            </a:endParaRPr>
          </a:p>
          <a:p>
            <a:r>
              <a:rPr lang="en-CA" dirty="0">
                <a:latin typeface="+mn-lt"/>
              </a:rPr>
              <a:t>Doing it this way allows your child to still feel mastery and competence in the skill and increases their confidence to do it again the next time they are putting on their coat.</a:t>
            </a: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35</a:t>
            </a:fld>
            <a:endParaRPr lang="en-US" dirty="0"/>
          </a:p>
        </p:txBody>
      </p:sp>
    </p:spTree>
    <p:extLst>
      <p:ext uri="{BB962C8B-B14F-4D97-AF65-F5344CB8AC3E}">
        <p14:creationId xmlns:p14="http://schemas.microsoft.com/office/powerpoint/2010/main" val="1275018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0" dirty="0" smtClean="0">
                <a:latin typeface="+mn-lt"/>
              </a:rPr>
              <a:t>Connect </a:t>
            </a:r>
            <a:r>
              <a:rPr lang="en-CA" b="0" dirty="0">
                <a:latin typeface="+mn-lt"/>
              </a:rPr>
              <a:t>and Reflect also helps our</a:t>
            </a:r>
            <a:r>
              <a:rPr lang="en-CA" b="0" baseline="0" dirty="0">
                <a:latin typeface="+mn-lt"/>
              </a:rPr>
              <a:t> children learn important skills such as turn taking and waiting.</a:t>
            </a:r>
          </a:p>
          <a:p>
            <a:endParaRPr lang="en-CA" b="0" baseline="0" dirty="0">
              <a:latin typeface="+mn-lt"/>
            </a:endParaRPr>
          </a:p>
          <a:p>
            <a:r>
              <a:rPr lang="en-CA" b="0" dirty="0">
                <a:latin typeface="+mn-lt"/>
              </a:rPr>
              <a:t>Taking</a:t>
            </a:r>
            <a:r>
              <a:rPr lang="en-CA" b="0" baseline="0" dirty="0">
                <a:latin typeface="+mn-lt"/>
              </a:rPr>
              <a:t> turns requires that the interaction goes back and forth, such as communicating, I talk, then you talk, or when we are playing a game… My turn, </a:t>
            </a:r>
            <a:r>
              <a:rPr lang="en-CA" b="0" baseline="0" dirty="0" smtClean="0">
                <a:latin typeface="+mn-lt"/>
              </a:rPr>
              <a:t>now </a:t>
            </a:r>
            <a:r>
              <a:rPr lang="en-CA" b="0" baseline="0" dirty="0">
                <a:latin typeface="+mn-lt"/>
              </a:rPr>
              <a:t>it is your turn.</a:t>
            </a:r>
          </a:p>
          <a:p>
            <a:endParaRPr lang="en-CA" b="0" baseline="0" dirty="0">
              <a:latin typeface="+mn-lt"/>
            </a:endParaRPr>
          </a:p>
          <a:p>
            <a:r>
              <a:rPr lang="en-CA" b="0" baseline="0" dirty="0">
                <a:latin typeface="+mn-lt"/>
              </a:rPr>
              <a:t>Waiting helps your child learn self-control and how to get along with others. </a:t>
            </a:r>
            <a:r>
              <a:rPr lang="en-CA" dirty="0" smtClean="0">
                <a:latin typeface="+mn-lt"/>
              </a:rPr>
              <a:t>Waiting </a:t>
            </a:r>
            <a:r>
              <a:rPr lang="en-CA" dirty="0">
                <a:latin typeface="+mn-lt"/>
              </a:rPr>
              <a:t>can be hard, even for us big people</a:t>
            </a:r>
            <a:r>
              <a:rPr lang="en-CA" baseline="0" dirty="0">
                <a:latin typeface="+mn-lt"/>
              </a:rPr>
              <a:t> and for the most part, we are able to wait because we have had lots of practice.</a:t>
            </a:r>
            <a:endParaRPr lang="en-CA" dirty="0">
              <a:latin typeface="+mn-lt"/>
            </a:endParaRPr>
          </a:p>
          <a:p>
            <a:endParaRPr lang="en-CA" dirty="0">
              <a:latin typeface="+mn-lt"/>
            </a:endParaRPr>
          </a:p>
          <a:p>
            <a:r>
              <a:rPr lang="en-CA" dirty="0">
                <a:latin typeface="+mn-lt"/>
              </a:rPr>
              <a:t>Back and forth communication</a:t>
            </a:r>
            <a:r>
              <a:rPr lang="en-CA" baseline="0" dirty="0">
                <a:latin typeface="+mn-lt"/>
              </a:rPr>
              <a:t> is a powerful way for children to learn the skills to wait and take turns.  </a:t>
            </a:r>
          </a:p>
          <a:p>
            <a:endParaRPr lang="en-CA" baseline="0" dirty="0">
              <a:latin typeface="+mn-lt"/>
            </a:endParaRPr>
          </a:p>
          <a:p>
            <a:r>
              <a:rPr lang="en-CA" baseline="0" dirty="0">
                <a:latin typeface="+mn-lt"/>
              </a:rPr>
              <a:t>During these interactions, it s</a:t>
            </a:r>
            <a:r>
              <a:rPr lang="en-CA" dirty="0">
                <a:latin typeface="+mn-lt"/>
              </a:rPr>
              <a:t>ometimes might take what seems like a long time for your child to respond; </a:t>
            </a:r>
            <a:r>
              <a:rPr lang="en-CA" dirty="0" smtClean="0">
                <a:latin typeface="+mn-lt"/>
              </a:rPr>
              <a:t>however</a:t>
            </a:r>
            <a:r>
              <a:rPr lang="en-CA" dirty="0">
                <a:latin typeface="+mn-lt"/>
              </a:rPr>
              <a:t>, giving them this time will help your child learn self-control and attention.  </a:t>
            </a:r>
            <a:endParaRPr lang="en-CA" dirty="0" smtClean="0">
              <a:latin typeface="+mn-lt"/>
            </a:endParaRPr>
          </a:p>
          <a:p>
            <a:endParaRPr lang="en-CA" dirty="0" smtClean="0">
              <a:latin typeface="+mn-lt"/>
            </a:endParaRPr>
          </a:p>
          <a:p>
            <a:r>
              <a:rPr lang="en-CA" dirty="0" smtClean="0">
                <a:latin typeface="+mn-lt"/>
              </a:rPr>
              <a:t>These </a:t>
            </a:r>
            <a:r>
              <a:rPr lang="en-CA" dirty="0">
                <a:latin typeface="+mn-lt"/>
              </a:rPr>
              <a:t>are critical skills to help your child get along with others. </a:t>
            </a: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36</a:t>
            </a:fld>
            <a:endParaRPr lang="en-US" dirty="0"/>
          </a:p>
        </p:txBody>
      </p:sp>
    </p:spTree>
    <p:extLst>
      <p:ext uri="{BB962C8B-B14F-4D97-AF65-F5344CB8AC3E}">
        <p14:creationId xmlns:p14="http://schemas.microsoft.com/office/powerpoint/2010/main" val="2451982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Research states that it may take your child 10-30 seconds to develop their idea and respond.  </a:t>
            </a:r>
          </a:p>
          <a:p>
            <a:endParaRPr lang="en-CA" dirty="0">
              <a:latin typeface="+mn-lt"/>
            </a:endParaRPr>
          </a:p>
          <a:p>
            <a:r>
              <a:rPr lang="en-CA" dirty="0">
                <a:latin typeface="+mn-lt"/>
              </a:rPr>
              <a:t>Your patience is necessary to help your child develop confidence and independence in coming up with their thoughts and ideas and having the time to respond.</a:t>
            </a:r>
          </a:p>
          <a:p>
            <a:endParaRPr lang="en-CA" dirty="0">
              <a:latin typeface="+mn-lt"/>
            </a:endParaRPr>
          </a:p>
          <a:p>
            <a:r>
              <a:rPr lang="en-CA" dirty="0">
                <a:latin typeface="+mn-lt"/>
              </a:rPr>
              <a:t>Let’s see what 30 seconds feels like so we can understand how long it may take for your child to respond.</a:t>
            </a:r>
          </a:p>
          <a:p>
            <a:endParaRPr lang="en-CA" dirty="0">
              <a:latin typeface="+mn-lt"/>
            </a:endParaRPr>
          </a:p>
          <a:p>
            <a:pPr defTabSz="924916"/>
            <a:r>
              <a:rPr lang="en-CA" dirty="0">
                <a:latin typeface="+mn-lt"/>
              </a:rPr>
              <a:t>Activity: Use a timer and have everyone sit silently for 30 seconds</a:t>
            </a:r>
          </a:p>
          <a:p>
            <a:pPr defTabSz="924916"/>
            <a:endParaRPr lang="en-CA" dirty="0">
              <a:latin typeface="+mn-lt"/>
            </a:endParaRPr>
          </a:p>
          <a:p>
            <a:pPr defTabSz="924916"/>
            <a:r>
              <a:rPr lang="en-CA" b="1" i="1" dirty="0">
                <a:latin typeface="+mn-lt"/>
              </a:rPr>
              <a:t>Facilitator Question:</a:t>
            </a:r>
            <a:r>
              <a:rPr lang="en-CA" b="1" dirty="0">
                <a:latin typeface="+mn-lt"/>
              </a:rPr>
              <a:t>	</a:t>
            </a:r>
            <a:r>
              <a:rPr lang="en-CA" b="0" dirty="0">
                <a:latin typeface="+mn-lt"/>
              </a:rPr>
              <a:t>What did that feel like?</a:t>
            </a:r>
            <a:endParaRPr lang="en-CA" b="1" dirty="0">
              <a:latin typeface="+mn-lt"/>
            </a:endParaRPr>
          </a:p>
          <a:p>
            <a:pPr defTabSz="924916"/>
            <a:endParaRPr lang="en-CA" dirty="0">
              <a:latin typeface="+mn-lt"/>
            </a:endParaRPr>
          </a:p>
          <a:p>
            <a:pPr defTabSz="924916"/>
            <a:r>
              <a:rPr lang="en-CA" dirty="0">
                <a:latin typeface="+mn-lt"/>
              </a:rPr>
              <a:t>Once</a:t>
            </a:r>
            <a:r>
              <a:rPr lang="en-CA" baseline="0" dirty="0">
                <a:latin typeface="+mn-lt"/>
              </a:rPr>
              <a:t> again, i</a:t>
            </a:r>
            <a:r>
              <a:rPr lang="en-CA" dirty="0">
                <a:latin typeface="+mn-lt"/>
              </a:rPr>
              <a:t>t may take time for your child to develop</a:t>
            </a:r>
            <a:r>
              <a:rPr lang="en-CA" baseline="0" dirty="0">
                <a:latin typeface="+mn-lt"/>
              </a:rPr>
              <a:t> their idea and respond, and thanks to your patience, they will develop </a:t>
            </a:r>
            <a:r>
              <a:rPr lang="en-US" kern="1400" dirty="0">
                <a:latin typeface="+mn-lt"/>
              </a:rPr>
              <a:t>confidence and independence when you give them this time. </a:t>
            </a:r>
            <a:endParaRPr lang="en-CA" dirty="0">
              <a:latin typeface="+mn-lt"/>
            </a:endParaRP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37</a:t>
            </a:fld>
            <a:endParaRPr lang="en-US" dirty="0"/>
          </a:p>
        </p:txBody>
      </p:sp>
    </p:spTree>
    <p:extLst>
      <p:ext uri="{BB962C8B-B14F-4D97-AF65-F5344CB8AC3E}">
        <p14:creationId xmlns:p14="http://schemas.microsoft.com/office/powerpoint/2010/main" val="2082309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This next one might be hard for all of us but a very good one for us to practice….    Limiting the amount of questions we ask our children.  </a:t>
            </a:r>
          </a:p>
          <a:p>
            <a:endParaRPr lang="en-CA" dirty="0">
              <a:latin typeface="+mn-lt"/>
            </a:endParaRPr>
          </a:p>
          <a:p>
            <a:r>
              <a:rPr lang="en-CA" dirty="0">
                <a:latin typeface="+mn-lt"/>
              </a:rPr>
              <a:t>When we ask too many questions it can contribute to our children feeling anxious and needing to come up with a specific response.  </a:t>
            </a:r>
          </a:p>
          <a:p>
            <a:endParaRPr lang="en-CA" dirty="0">
              <a:latin typeface="+mn-lt"/>
            </a:endParaRPr>
          </a:p>
          <a:p>
            <a:r>
              <a:rPr lang="en-CA" dirty="0">
                <a:latin typeface="+mn-lt"/>
              </a:rPr>
              <a:t>For example, you might ask your child, </a:t>
            </a:r>
            <a:r>
              <a:rPr lang="en-CA" b="1" dirty="0">
                <a:latin typeface="+mn-lt"/>
              </a:rPr>
              <a:t>“What are you drawing?”</a:t>
            </a:r>
            <a:r>
              <a:rPr lang="en-CA" dirty="0">
                <a:latin typeface="+mn-lt"/>
              </a:rPr>
              <a:t> </a:t>
            </a:r>
          </a:p>
          <a:p>
            <a:endParaRPr lang="en-CA" dirty="0">
              <a:latin typeface="+mn-lt"/>
            </a:endParaRPr>
          </a:p>
          <a:p>
            <a:r>
              <a:rPr lang="en-CA" dirty="0">
                <a:latin typeface="+mn-lt"/>
              </a:rPr>
              <a:t>Your child may not know yet what they are making and they may feel like they need to provide you with some sort of final product answer.</a:t>
            </a:r>
          </a:p>
          <a:p>
            <a:endParaRPr lang="en-CA" dirty="0">
              <a:latin typeface="+mn-lt"/>
            </a:endParaRPr>
          </a:p>
          <a:p>
            <a:r>
              <a:rPr lang="en-CA" dirty="0">
                <a:latin typeface="+mn-lt"/>
              </a:rPr>
              <a:t>Or asking a child, </a:t>
            </a:r>
            <a:r>
              <a:rPr lang="en-CA" b="1" dirty="0">
                <a:latin typeface="+mn-lt"/>
              </a:rPr>
              <a:t>“How was school?” </a:t>
            </a:r>
            <a:r>
              <a:rPr lang="en-CA" dirty="0">
                <a:latin typeface="+mn-lt"/>
              </a:rPr>
              <a:t>may be overwhelming to answer,   just as someone might ask us how our day at work or at home was.  </a:t>
            </a:r>
            <a:br>
              <a:rPr lang="en-CA" dirty="0">
                <a:latin typeface="+mn-lt"/>
              </a:rPr>
            </a:br>
            <a:endParaRPr lang="en-CA" dirty="0">
              <a:latin typeface="+mn-lt"/>
            </a:endParaRPr>
          </a:p>
          <a:p>
            <a:r>
              <a:rPr lang="en-CA" dirty="0">
                <a:latin typeface="+mn-lt"/>
              </a:rPr>
              <a:t>It might be easier to reflect on something with your child instead, for example, </a:t>
            </a:r>
          </a:p>
          <a:p>
            <a:endParaRPr lang="en-CA" dirty="0">
              <a:latin typeface="+mn-lt"/>
            </a:endParaRPr>
          </a:p>
          <a:p>
            <a:r>
              <a:rPr lang="en-CA" dirty="0">
                <a:latin typeface="+mn-lt"/>
              </a:rPr>
              <a:t>If they have a piece of artwork in their hand, you can reflect by saying…  </a:t>
            </a:r>
            <a:r>
              <a:rPr lang="en-CA" b="1" dirty="0">
                <a:latin typeface="+mn-lt"/>
              </a:rPr>
              <a:t>“It looks like you did some art at school.”</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38</a:t>
            </a:fld>
            <a:endParaRPr lang="en-US" dirty="0"/>
          </a:p>
        </p:txBody>
      </p:sp>
    </p:spTree>
    <p:extLst>
      <p:ext uri="{BB962C8B-B14F-4D97-AF65-F5344CB8AC3E}">
        <p14:creationId xmlns:p14="http://schemas.microsoft.com/office/powerpoint/2010/main" val="1795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a:xfrm>
            <a:off x="695008" y="4591465"/>
            <a:ext cx="5560060" cy="3636705"/>
          </a:xfrm>
        </p:spPr>
        <p:txBody>
          <a:bodyPr/>
          <a:lstStyle/>
          <a:p>
            <a:r>
              <a:rPr lang="en-CA" dirty="0">
                <a:latin typeface="+mn-lt"/>
              </a:rPr>
              <a:t>Before we even start, we would like to draw your attention to this goldfish.  </a:t>
            </a:r>
          </a:p>
          <a:p>
            <a:endParaRPr lang="en-CA" dirty="0">
              <a:latin typeface="+mn-lt"/>
            </a:endParaRPr>
          </a:p>
          <a:p>
            <a:r>
              <a:rPr lang="en-CA" dirty="0">
                <a:latin typeface="+mn-lt"/>
              </a:rPr>
              <a:t>The goldfish is significant to a google Microsoft study in which the research was done to understand the adult attention span…are you worried yet?  </a:t>
            </a:r>
          </a:p>
          <a:p>
            <a:endParaRPr lang="en-CA" dirty="0">
              <a:latin typeface="+mn-lt"/>
            </a:endParaRPr>
          </a:p>
          <a:p>
            <a:r>
              <a:rPr lang="en-CA" dirty="0">
                <a:latin typeface="+mn-lt"/>
              </a:rPr>
              <a:t>According to the Microsoft Study, we</a:t>
            </a:r>
            <a:r>
              <a:rPr lang="en-CA" baseline="0" dirty="0">
                <a:latin typeface="+mn-lt"/>
              </a:rPr>
              <a:t> </a:t>
            </a:r>
            <a:r>
              <a:rPr lang="en-CA" dirty="0">
                <a:latin typeface="+mn-lt"/>
              </a:rPr>
              <a:t>have about 8 seconds to capture your attention, if in those 8 seconds you are not interested in what we</a:t>
            </a:r>
            <a:r>
              <a:rPr lang="en-CA" baseline="0" dirty="0">
                <a:latin typeface="+mn-lt"/>
              </a:rPr>
              <a:t> </a:t>
            </a:r>
            <a:r>
              <a:rPr lang="en-CA" dirty="0">
                <a:latin typeface="+mn-lt"/>
              </a:rPr>
              <a:t>have to say, your mind will begin to travel to other thoughts.  </a:t>
            </a:r>
          </a:p>
          <a:p>
            <a:endParaRPr lang="en-CA" dirty="0">
              <a:latin typeface="+mn-lt"/>
            </a:endParaRPr>
          </a:p>
          <a:p>
            <a:r>
              <a:rPr lang="en-CA" dirty="0">
                <a:latin typeface="+mn-lt"/>
              </a:rPr>
              <a:t>Perhaps you will start making your grocery list…….</a:t>
            </a:r>
          </a:p>
          <a:p>
            <a:r>
              <a:rPr lang="en-CA" dirty="0">
                <a:latin typeface="+mn-lt"/>
              </a:rPr>
              <a:t>	</a:t>
            </a:r>
          </a:p>
          <a:p>
            <a:r>
              <a:rPr lang="en-CA" dirty="0">
                <a:latin typeface="+mn-lt"/>
              </a:rPr>
              <a:t>       or figuring out weekend plans……</a:t>
            </a:r>
          </a:p>
          <a:p>
            <a:endParaRPr lang="en-CA" dirty="0">
              <a:latin typeface="+mn-lt"/>
            </a:endParaRPr>
          </a:p>
          <a:p>
            <a:r>
              <a:rPr lang="en-CA" dirty="0">
                <a:latin typeface="+mn-lt"/>
              </a:rPr>
              <a:t>       or maybe you will think about all of the things you would rather be doing right </a:t>
            </a:r>
            <a:r>
              <a:rPr lang="en-CA" dirty="0" smtClean="0">
                <a:latin typeface="+mn-lt"/>
              </a:rPr>
              <a:t>now</a:t>
            </a:r>
            <a:r>
              <a:rPr lang="en-CA" dirty="0">
                <a:latin typeface="+mn-lt"/>
              </a:rPr>
              <a:t>. </a:t>
            </a:r>
          </a:p>
          <a:p>
            <a:endParaRPr lang="en-CA" dirty="0">
              <a:latin typeface="+mn-lt"/>
            </a:endParaRPr>
          </a:p>
          <a:p>
            <a:r>
              <a:rPr lang="en-CA" dirty="0">
                <a:latin typeface="+mn-lt"/>
              </a:rPr>
              <a:t>Now the significance of the goldfish is ………….if we were doing this presentation with a goldfish, we would have its initial attention span for 9 seconds!    </a:t>
            </a:r>
            <a:br>
              <a:rPr lang="en-CA" dirty="0">
                <a:latin typeface="+mn-lt"/>
              </a:rPr>
            </a:br>
            <a:r>
              <a:rPr lang="en-CA" b="1" dirty="0">
                <a:latin typeface="+mn-lt"/>
              </a:rPr>
              <a:t>CONTINUED NEXT PAGE…</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3</a:t>
            </a:fld>
            <a:endParaRPr lang="en-US" dirty="0"/>
          </a:p>
        </p:txBody>
      </p:sp>
    </p:spTree>
    <p:extLst>
      <p:ext uri="{BB962C8B-B14F-4D97-AF65-F5344CB8AC3E}">
        <p14:creationId xmlns:p14="http://schemas.microsoft.com/office/powerpoint/2010/main" val="1696816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b="0" dirty="0">
                <a:latin typeface="+mn-lt"/>
              </a:rPr>
              <a:t>Although this may sound simple, the impacts of using Connect and Reflect are HUGE.</a:t>
            </a:r>
          </a:p>
          <a:p>
            <a:endParaRPr lang="en-US" b="0" dirty="0">
              <a:latin typeface="+mn-lt"/>
            </a:endParaRPr>
          </a:p>
          <a:p>
            <a:r>
              <a:rPr lang="en-US" b="0" dirty="0">
                <a:latin typeface="+mn-lt"/>
              </a:rPr>
              <a:t>You are Building a Better Brain Bank Account for your child by</a:t>
            </a:r>
            <a:r>
              <a:rPr lang="en-US" b="0" baseline="0" dirty="0">
                <a:latin typeface="+mn-lt"/>
              </a:rPr>
              <a:t> engaging in these interactions</a:t>
            </a:r>
            <a:r>
              <a:rPr lang="en-US" b="0" dirty="0">
                <a:latin typeface="+mn-lt"/>
              </a:rPr>
              <a:t>.</a:t>
            </a:r>
          </a:p>
          <a:p>
            <a:endParaRPr lang="en-US" b="0" dirty="0">
              <a:latin typeface="+mn-lt"/>
            </a:endParaRPr>
          </a:p>
          <a:p>
            <a:r>
              <a:rPr lang="en-US" b="0" dirty="0">
                <a:latin typeface="+mn-lt"/>
              </a:rPr>
              <a:t>Not only does Connect and Reflect help build skills such as communicating, waiting, self-control, BUT just as important, it is also</a:t>
            </a:r>
            <a:r>
              <a:rPr lang="en-US" b="0" baseline="0" dirty="0">
                <a:latin typeface="+mn-lt"/>
              </a:rPr>
              <a:t> </a:t>
            </a:r>
            <a:r>
              <a:rPr lang="en-US" b="0" dirty="0">
                <a:latin typeface="+mn-lt"/>
              </a:rPr>
              <a:t>building your child’s resilience to recover when you make a parenting mistake. Because it will happen, and you will make many.</a:t>
            </a:r>
          </a:p>
          <a:p>
            <a:endParaRPr lang="en-US" b="0" dirty="0">
              <a:latin typeface="+mn-lt"/>
            </a:endParaRPr>
          </a:p>
          <a:p>
            <a:r>
              <a:rPr lang="en-US" b="0" dirty="0">
                <a:latin typeface="+mn-lt"/>
              </a:rPr>
              <a:t>By filling your child’s Better Brain Bank Account and making connect and reflect</a:t>
            </a:r>
            <a:r>
              <a:rPr lang="en-US" b="0" baseline="0" dirty="0">
                <a:latin typeface="+mn-lt"/>
              </a:rPr>
              <a:t> interaction</a:t>
            </a:r>
            <a:r>
              <a:rPr lang="en-US" b="0" dirty="0">
                <a:latin typeface="+mn-lt"/>
              </a:rPr>
              <a:t> deposits, it is an easier recovery when a withdrawal needs to be made.</a:t>
            </a:r>
            <a:endParaRPr lang="en-CA" b="0"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39</a:t>
            </a:fld>
            <a:endParaRPr lang="en-US" dirty="0"/>
          </a:p>
        </p:txBody>
      </p:sp>
    </p:spTree>
    <p:extLst>
      <p:ext uri="{BB962C8B-B14F-4D97-AF65-F5344CB8AC3E}">
        <p14:creationId xmlns:p14="http://schemas.microsoft.com/office/powerpoint/2010/main" val="850177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latin typeface="+mn-lt"/>
              </a:rPr>
              <a:t>Warn parent that this is a hard video to watch.</a:t>
            </a:r>
            <a:r>
              <a:rPr lang="en-CA" dirty="0">
                <a:latin typeface="+mn-lt"/>
              </a:rPr>
              <a:t> </a:t>
            </a:r>
          </a:p>
          <a:p>
            <a:r>
              <a:rPr lang="en-CA" dirty="0">
                <a:latin typeface="+mn-lt"/>
              </a:rPr>
              <a:t>Let’s watch</a:t>
            </a:r>
            <a:r>
              <a:rPr lang="en-CA" baseline="0" dirty="0">
                <a:latin typeface="+mn-lt"/>
              </a:rPr>
              <a:t> this video. I</a:t>
            </a:r>
            <a:r>
              <a:rPr lang="en-CA" dirty="0">
                <a:latin typeface="+mn-lt"/>
              </a:rPr>
              <a:t>t is important to notice the signs of stress that our children may experience when their attempts</a:t>
            </a:r>
            <a:r>
              <a:rPr lang="en-CA" baseline="0" dirty="0">
                <a:latin typeface="+mn-lt"/>
              </a:rPr>
              <a:t> to connect</a:t>
            </a:r>
            <a:r>
              <a:rPr lang="en-CA" dirty="0">
                <a:latin typeface="+mn-lt"/>
              </a:rPr>
              <a:t> are unnoticed.  </a:t>
            </a:r>
          </a:p>
          <a:p>
            <a:endParaRPr lang="en-CA" dirty="0">
              <a:latin typeface="+mn-lt"/>
            </a:endParaRPr>
          </a:p>
          <a:p>
            <a:r>
              <a:rPr lang="en-CA" i="1" dirty="0">
                <a:latin typeface="+mn-lt"/>
              </a:rPr>
              <a:t>Watch the video BUT stop at minute 2:03:75.</a:t>
            </a:r>
          </a:p>
          <a:p>
            <a:endParaRPr lang="en-CA" dirty="0">
              <a:latin typeface="+mn-lt"/>
            </a:endParaRPr>
          </a:p>
          <a:p>
            <a:r>
              <a:rPr lang="en-CA" i="1" dirty="0">
                <a:latin typeface="+mn-lt"/>
              </a:rPr>
              <a:t>Ask parents their thoughts on the video.  </a:t>
            </a:r>
            <a:endParaRPr lang="en-CA" dirty="0">
              <a:latin typeface="+mn-lt"/>
            </a:endParaRPr>
          </a:p>
          <a:p>
            <a:r>
              <a:rPr lang="en-CA" b="1" i="1" dirty="0">
                <a:latin typeface="+mn-lt"/>
              </a:rPr>
              <a:t>Facilitator: </a:t>
            </a:r>
            <a:r>
              <a:rPr lang="en-CA" b="1" dirty="0">
                <a:latin typeface="+mn-lt"/>
              </a:rPr>
              <a:t>We can all find ourselves in these moments. It is important to become more aware of them.</a:t>
            </a:r>
          </a:p>
          <a:p>
            <a:endParaRPr lang="en-CA" b="1" dirty="0">
              <a:latin typeface="+mn-lt"/>
            </a:endParaRPr>
          </a:p>
          <a:p>
            <a:r>
              <a:rPr lang="en-CA" b="1" i="1" dirty="0">
                <a:latin typeface="+mn-lt"/>
              </a:rPr>
              <a:t>My example: </a:t>
            </a:r>
            <a:r>
              <a:rPr lang="en-CA" b="0" i="0" dirty="0">
                <a:latin typeface="+mn-lt"/>
              </a:rPr>
              <a:t>My 20 year old son, 18 year old daughter and I were going for a walk. Half way through the walk, I noticed my son engaged on his phone. I asked him if he was looking something up, and he replied, “I said Mom three times and you didn’t respond so I decided to go on my phone.” I was so caught up in my thoughts I didn’t even notice the ‘connect’. I apologised and explained that my thoughts were elsewhere. </a:t>
            </a:r>
          </a:p>
          <a:p>
            <a:r>
              <a:rPr lang="en-CA" b="0" i="1" dirty="0">
                <a:latin typeface="+mn-lt"/>
              </a:rPr>
              <a:t/>
            </a:r>
            <a:br>
              <a:rPr lang="en-CA" b="0" i="1" dirty="0">
                <a:latin typeface="+mn-lt"/>
              </a:rPr>
            </a:br>
            <a:r>
              <a:rPr lang="en-CA" b="0" i="1" dirty="0">
                <a:latin typeface="+mn-lt"/>
              </a:rPr>
              <a:t>Provide your example.</a:t>
            </a:r>
            <a:endParaRPr lang="en-CA" b="1" i="1"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40</a:t>
            </a:fld>
            <a:endParaRPr lang="en-US" dirty="0"/>
          </a:p>
        </p:txBody>
      </p:sp>
    </p:spTree>
    <p:extLst>
      <p:ext uri="{BB962C8B-B14F-4D97-AF65-F5344CB8AC3E}">
        <p14:creationId xmlns:p14="http://schemas.microsoft.com/office/powerpoint/2010/main" val="3831507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dirty="0">
                <a:latin typeface="+mn-lt"/>
              </a:rPr>
              <a:t>Activity:	</a:t>
            </a:r>
            <a:r>
              <a:rPr lang="en-CA" dirty="0">
                <a:latin typeface="+mn-lt"/>
              </a:rPr>
              <a:t>Have the group break out into partners.  If there is an odd amount of </a:t>
            </a:r>
            <a:br>
              <a:rPr lang="en-CA" dirty="0">
                <a:latin typeface="+mn-lt"/>
              </a:rPr>
            </a:br>
            <a:r>
              <a:rPr lang="en-CA" dirty="0">
                <a:latin typeface="+mn-lt"/>
              </a:rPr>
              <a:t>	participants, have one of the facilitators join the extra person.  </a:t>
            </a:r>
            <a:br>
              <a:rPr lang="en-CA" dirty="0">
                <a:latin typeface="+mn-lt"/>
              </a:rPr>
            </a:br>
            <a:r>
              <a:rPr lang="en-CA" dirty="0">
                <a:latin typeface="+mn-lt"/>
              </a:rPr>
              <a:t>	Assign numbers to each pair, by numbering them one and two.  </a:t>
            </a:r>
          </a:p>
          <a:p>
            <a:endParaRPr lang="en-CA" dirty="0">
              <a:latin typeface="+mn-lt"/>
            </a:endParaRPr>
          </a:p>
          <a:p>
            <a:r>
              <a:rPr lang="en-CA" dirty="0">
                <a:latin typeface="+mn-lt"/>
              </a:rPr>
              <a:t>Alright,</a:t>
            </a:r>
            <a:r>
              <a:rPr lang="en-CA" baseline="0" dirty="0">
                <a:latin typeface="+mn-lt"/>
              </a:rPr>
              <a:t> let’s have all the “one’s”</a:t>
            </a:r>
            <a:r>
              <a:rPr lang="en-CA" dirty="0">
                <a:latin typeface="+mn-lt"/>
              </a:rPr>
              <a:t> share their most passionate dream, such as their dream vacation, dream day, dream car, dream yard, dream house etc.  </a:t>
            </a:r>
          </a:p>
          <a:p>
            <a:endParaRPr lang="en-CA" dirty="0">
              <a:latin typeface="+mn-lt"/>
            </a:endParaRPr>
          </a:p>
          <a:p>
            <a:r>
              <a:rPr lang="en-CA" dirty="0">
                <a:latin typeface="+mn-lt"/>
              </a:rPr>
              <a:t>All of the “two’s” will become extremely busy looking at their phone or distracted looking at other things.  </a:t>
            </a:r>
          </a:p>
          <a:p>
            <a:endParaRPr lang="en-CA" dirty="0">
              <a:latin typeface="+mn-lt"/>
            </a:endParaRPr>
          </a:p>
          <a:p>
            <a:r>
              <a:rPr lang="en-CA" dirty="0">
                <a:latin typeface="+mn-lt"/>
              </a:rPr>
              <a:t>We are going to do this for 45 seconds,</a:t>
            </a:r>
            <a:r>
              <a:rPr lang="en-CA" baseline="0" dirty="0">
                <a:latin typeface="+mn-lt"/>
              </a:rPr>
              <a:t> and then we will s</a:t>
            </a:r>
            <a:r>
              <a:rPr lang="en-CA" dirty="0">
                <a:latin typeface="+mn-lt"/>
              </a:rPr>
              <a:t>witch roles.</a:t>
            </a:r>
          </a:p>
          <a:p>
            <a:endParaRPr lang="en-CA" dirty="0">
              <a:latin typeface="+mn-lt"/>
            </a:endParaRPr>
          </a:p>
          <a:p>
            <a:r>
              <a:rPr lang="en-CA" i="1" dirty="0">
                <a:latin typeface="+mn-lt"/>
              </a:rPr>
              <a:t>Do Activity.</a:t>
            </a:r>
          </a:p>
          <a:p>
            <a:endParaRPr lang="en-CA" i="1" dirty="0">
              <a:latin typeface="+mn-lt"/>
            </a:endParaRPr>
          </a:p>
          <a:p>
            <a:r>
              <a:rPr lang="en-CA" dirty="0">
                <a:latin typeface="+mn-lt"/>
              </a:rPr>
              <a:t>Let’s talk about what it felt like being in the role of the talker.</a:t>
            </a:r>
          </a:p>
          <a:p>
            <a:endParaRPr lang="en-CA" dirty="0">
              <a:latin typeface="+mn-lt"/>
            </a:endParaRPr>
          </a:p>
          <a:p>
            <a:r>
              <a:rPr lang="en-CA" b="1" i="1" dirty="0">
                <a:latin typeface="+mn-lt"/>
              </a:rPr>
              <a:t>Facilitator Question:</a:t>
            </a:r>
            <a:r>
              <a:rPr lang="en-CA" b="1" dirty="0">
                <a:latin typeface="+mn-lt"/>
              </a:rPr>
              <a:t>	</a:t>
            </a:r>
            <a:r>
              <a:rPr lang="en-CA" dirty="0">
                <a:latin typeface="+mn-lt"/>
              </a:rPr>
              <a:t>So</a:t>
            </a:r>
            <a:r>
              <a:rPr lang="en-CA" baseline="0" dirty="0">
                <a:latin typeface="+mn-lt"/>
              </a:rPr>
              <a:t>, do you think our children may feel the same way…….</a:t>
            </a:r>
          </a:p>
          <a:p>
            <a:endParaRPr lang="en-CA" baseline="0" dirty="0">
              <a:latin typeface="+mn-lt"/>
            </a:endParaRPr>
          </a:p>
          <a:p>
            <a:r>
              <a:rPr lang="en-CA" i="1" baseline="0" dirty="0">
                <a:latin typeface="+mn-lt"/>
              </a:rPr>
              <a:t>Allow for discussion. </a:t>
            </a:r>
            <a:endParaRPr lang="en-CA" i="1"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41</a:t>
            </a:fld>
            <a:endParaRPr lang="en-US" dirty="0"/>
          </a:p>
        </p:txBody>
      </p:sp>
    </p:spTree>
    <p:extLst>
      <p:ext uri="{BB962C8B-B14F-4D97-AF65-F5344CB8AC3E}">
        <p14:creationId xmlns:p14="http://schemas.microsoft.com/office/powerpoint/2010/main" val="4101637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p:txBody>
          <a:bodyPr/>
          <a:lstStyle/>
          <a:p>
            <a:r>
              <a:rPr lang="en-CA" dirty="0">
                <a:latin typeface="+mn-lt"/>
              </a:rPr>
              <a:t>As mentioned before, </a:t>
            </a:r>
            <a:r>
              <a:rPr lang="en-CA" b="1" dirty="0">
                <a:latin typeface="+mn-lt"/>
              </a:rPr>
              <a:t>Connect and Reflect Interactions</a:t>
            </a:r>
            <a:r>
              <a:rPr lang="en-CA" dirty="0">
                <a:latin typeface="+mn-lt"/>
              </a:rPr>
              <a:t> may</a:t>
            </a:r>
            <a:r>
              <a:rPr lang="en-CA" baseline="0" dirty="0">
                <a:latin typeface="+mn-lt"/>
              </a:rPr>
              <a:t> </a:t>
            </a:r>
            <a:r>
              <a:rPr lang="en-CA" dirty="0">
                <a:latin typeface="+mn-lt"/>
              </a:rPr>
              <a:t>already be</a:t>
            </a:r>
            <a:r>
              <a:rPr lang="en-CA" baseline="0" dirty="0">
                <a:latin typeface="+mn-lt"/>
              </a:rPr>
              <a:t> happening</a:t>
            </a:r>
            <a:r>
              <a:rPr lang="en-CA" dirty="0">
                <a:latin typeface="+mn-lt"/>
              </a:rPr>
              <a:t> between you and your child</a:t>
            </a:r>
            <a:r>
              <a:rPr lang="en-CA" baseline="0" dirty="0">
                <a:latin typeface="+mn-lt"/>
              </a:rPr>
              <a:t> in different ways and for some you may be thinking about how to implement more of these in your daily activities.</a:t>
            </a:r>
            <a:r>
              <a:rPr lang="en-CA" dirty="0">
                <a:latin typeface="+mn-lt"/>
              </a:rPr>
              <a:t> </a:t>
            </a:r>
          </a:p>
          <a:p>
            <a:endParaRPr lang="en-CA" dirty="0">
              <a:latin typeface="+mn-lt"/>
            </a:endParaRPr>
          </a:p>
          <a:p>
            <a:r>
              <a:rPr lang="en-CA" b="1" i="1" dirty="0">
                <a:latin typeface="+mn-lt"/>
              </a:rPr>
              <a:t>Facilitator Question:</a:t>
            </a:r>
            <a:r>
              <a:rPr lang="en-CA" b="1" dirty="0">
                <a:latin typeface="+mn-lt"/>
              </a:rPr>
              <a:t>	</a:t>
            </a:r>
            <a:r>
              <a:rPr lang="en-CA" dirty="0">
                <a:latin typeface="+mn-lt"/>
              </a:rPr>
              <a:t>How many of these connect and</a:t>
            </a:r>
            <a:r>
              <a:rPr lang="en-CA" baseline="0" dirty="0">
                <a:latin typeface="+mn-lt"/>
              </a:rPr>
              <a:t> reflect activities sound familiar</a:t>
            </a:r>
            <a:r>
              <a:rPr lang="en-CA" dirty="0">
                <a:latin typeface="+mn-lt"/>
              </a:rPr>
              <a:t>?</a:t>
            </a:r>
          </a:p>
          <a:p>
            <a:endParaRPr lang="en-CA" dirty="0">
              <a:latin typeface="+mn-lt"/>
            </a:endParaRPr>
          </a:p>
          <a:p>
            <a:pPr marL="924916" lvl="1" indent="-462458">
              <a:buFont typeface="Arial" panose="020B0604020202020204" pitchFamily="34" charset="0"/>
              <a:buChar char="•"/>
            </a:pPr>
            <a:r>
              <a:rPr lang="en-CA" dirty="0">
                <a:latin typeface="+mn-lt"/>
              </a:rPr>
              <a:t>Cooing back to your baby</a:t>
            </a:r>
          </a:p>
          <a:p>
            <a:pPr marL="924916" lvl="1" indent="-462458">
              <a:buFont typeface="Arial" panose="020B0604020202020204" pitchFamily="34" charset="0"/>
              <a:buChar char="•"/>
            </a:pPr>
            <a:r>
              <a:rPr lang="en-CA" dirty="0">
                <a:latin typeface="+mn-lt"/>
              </a:rPr>
              <a:t>Responding to your baby/child’s cries</a:t>
            </a:r>
          </a:p>
          <a:p>
            <a:pPr marL="924916" lvl="1" indent="-462458">
              <a:buFont typeface="Arial" panose="020B0604020202020204" pitchFamily="34" charset="0"/>
              <a:buChar char="•"/>
            </a:pPr>
            <a:r>
              <a:rPr lang="en-CA" dirty="0">
                <a:latin typeface="+mn-lt"/>
              </a:rPr>
              <a:t>Singing with your child</a:t>
            </a:r>
          </a:p>
          <a:p>
            <a:pPr marL="924916" lvl="1" indent="-462458">
              <a:buFont typeface="Arial" panose="020B0604020202020204" pitchFamily="34" charset="0"/>
              <a:buChar char="•"/>
            </a:pPr>
            <a:r>
              <a:rPr lang="en-CA" dirty="0">
                <a:latin typeface="+mn-lt"/>
              </a:rPr>
              <a:t>Storytelling/Reading to your child</a:t>
            </a:r>
          </a:p>
          <a:p>
            <a:pPr marL="924916" lvl="1" indent="-462458">
              <a:buFont typeface="Arial" panose="020B0604020202020204" pitchFamily="34" charset="0"/>
              <a:buChar char="•"/>
            </a:pPr>
            <a:r>
              <a:rPr lang="en-CA" dirty="0">
                <a:latin typeface="+mn-lt"/>
              </a:rPr>
              <a:t>Playing Games such as Paddy Cake, Peek-A-Boo, Hide and Seek, Board Games, Card Games, I Spy</a:t>
            </a:r>
          </a:p>
          <a:p>
            <a:pPr marL="924916" lvl="1" indent="-462458">
              <a:buFont typeface="Arial" panose="020B0604020202020204" pitchFamily="34" charset="0"/>
              <a:buChar char="•"/>
            </a:pPr>
            <a:r>
              <a:rPr lang="en-CA" b="1" dirty="0">
                <a:latin typeface="+mn-lt"/>
              </a:rPr>
              <a:t>Child-Directed Play</a:t>
            </a:r>
          </a:p>
          <a:p>
            <a:endParaRPr lang="en-CA" dirty="0">
              <a:latin typeface="+mn-lt"/>
            </a:endParaRPr>
          </a:p>
          <a:p>
            <a:r>
              <a:rPr lang="en-CA" dirty="0">
                <a:latin typeface="+mn-lt"/>
              </a:rPr>
              <a:t>You may be wondering what child-directed</a:t>
            </a:r>
            <a:r>
              <a:rPr lang="en-CA" baseline="0" dirty="0">
                <a:latin typeface="+mn-lt"/>
              </a:rPr>
              <a:t> play is. Has anyone heard of this before?</a:t>
            </a:r>
          </a:p>
          <a:p>
            <a:endParaRPr lang="en-CA" baseline="0" dirty="0">
              <a:latin typeface="+mn-lt"/>
            </a:endParaRPr>
          </a:p>
          <a:p>
            <a:r>
              <a:rPr lang="en-CA" baseline="0" dirty="0">
                <a:latin typeface="+mn-lt"/>
              </a:rPr>
              <a:t>Let’s quickly understand what this means together!</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42</a:t>
            </a:fld>
            <a:endParaRPr lang="en-US" dirty="0"/>
          </a:p>
        </p:txBody>
      </p:sp>
    </p:spTree>
    <p:extLst>
      <p:ext uri="{BB962C8B-B14F-4D97-AF65-F5344CB8AC3E}">
        <p14:creationId xmlns:p14="http://schemas.microsoft.com/office/powerpoint/2010/main" val="2243492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p:txBody>
          <a:bodyPr/>
          <a:lstStyle/>
          <a:p>
            <a:r>
              <a:rPr lang="en-CA" dirty="0">
                <a:latin typeface="+mn-lt"/>
              </a:rPr>
              <a:t>Child-Directed play involves about 10-15 minutes of uninterrupted play with your child allowing them to take the lead and choosing the play activities.</a:t>
            </a:r>
          </a:p>
          <a:p>
            <a:endParaRPr lang="en-CA" dirty="0">
              <a:latin typeface="+mn-lt"/>
            </a:endParaRPr>
          </a:p>
          <a:p>
            <a:r>
              <a:rPr lang="en-CA" dirty="0">
                <a:latin typeface="+mn-lt"/>
              </a:rPr>
              <a:t>This type of play is essential in “filling up” your child’s connection and energy bank and helps build their better brain bank account.  </a:t>
            </a:r>
          </a:p>
          <a:p>
            <a:endParaRPr lang="en-CA" dirty="0">
              <a:latin typeface="+mn-lt"/>
            </a:endParaRPr>
          </a:p>
          <a:p>
            <a:r>
              <a:rPr lang="en-CA" dirty="0">
                <a:latin typeface="+mn-lt"/>
              </a:rPr>
              <a:t>A depleted connection bank</a:t>
            </a:r>
            <a:r>
              <a:rPr lang="en-CA" baseline="0" dirty="0">
                <a:latin typeface="+mn-lt"/>
              </a:rPr>
              <a:t> makes it difficult for our children to be responsive, whereas w</a:t>
            </a:r>
            <a:r>
              <a:rPr lang="en-CA" dirty="0">
                <a:latin typeface="+mn-lt"/>
              </a:rPr>
              <a:t>hen their connection bank is full, they are more likely to listen to you</a:t>
            </a:r>
            <a:r>
              <a:rPr lang="en-CA" baseline="0" dirty="0">
                <a:latin typeface="+mn-lt"/>
              </a:rPr>
              <a:t> and engage in your activities because you have taken the time to show an interest and engage in their activities.</a:t>
            </a:r>
            <a:endParaRPr lang="en-CA" dirty="0">
              <a:latin typeface="+mn-lt"/>
            </a:endParaRPr>
          </a:p>
          <a:p>
            <a:endParaRPr lang="en-CA" dirty="0">
              <a:latin typeface="AndesBook" panose="02000000000000000000" pitchFamily="2" charset="0"/>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43</a:t>
            </a:fld>
            <a:endParaRPr lang="en-US" dirty="0"/>
          </a:p>
        </p:txBody>
      </p:sp>
    </p:spTree>
    <p:extLst>
      <p:ext uri="{BB962C8B-B14F-4D97-AF65-F5344CB8AC3E}">
        <p14:creationId xmlns:p14="http://schemas.microsoft.com/office/powerpoint/2010/main" val="2285434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a:xfrm>
            <a:off x="827390" y="4674160"/>
            <a:ext cx="5560060" cy="3636705"/>
          </a:xfrm>
        </p:spPr>
        <p:txBody>
          <a:bodyPr/>
          <a:lstStyle/>
          <a:p>
            <a:r>
              <a:rPr lang="en-CA" dirty="0">
                <a:latin typeface="+mn-lt"/>
              </a:rPr>
              <a:t>Having a special name for this activity, such as </a:t>
            </a:r>
          </a:p>
          <a:p>
            <a:endParaRPr lang="en-CA" dirty="0">
              <a:latin typeface="+mn-lt"/>
            </a:endParaRPr>
          </a:p>
          <a:p>
            <a:r>
              <a:rPr lang="en-CA" dirty="0">
                <a:latin typeface="+mn-lt"/>
              </a:rPr>
              <a:t>“Special Playtime” provides the child predictability of what this playtime means.  </a:t>
            </a:r>
          </a:p>
          <a:p>
            <a:endParaRPr lang="en-CA" dirty="0">
              <a:latin typeface="+mn-lt"/>
            </a:endParaRPr>
          </a:p>
          <a:p>
            <a:r>
              <a:rPr lang="en-CA" dirty="0">
                <a:latin typeface="+mn-lt"/>
              </a:rPr>
              <a:t>It also</a:t>
            </a:r>
            <a:r>
              <a:rPr lang="en-CA" baseline="0" dirty="0">
                <a:latin typeface="+mn-lt"/>
              </a:rPr>
              <a:t> allows you to let them know that this time is coming later so that you can attend to other things, for example…..</a:t>
            </a:r>
          </a:p>
          <a:p>
            <a:endParaRPr lang="en-CA" baseline="0" dirty="0">
              <a:latin typeface="+mn-lt"/>
            </a:endParaRPr>
          </a:p>
          <a:p>
            <a:r>
              <a:rPr lang="en-CA" b="1" baseline="0" dirty="0">
                <a:latin typeface="+mn-lt"/>
              </a:rPr>
              <a:t>“I know how much you want me to play with you and our special playtime will be happening after dinner.” </a:t>
            </a:r>
          </a:p>
          <a:p>
            <a:endParaRPr lang="en-CA"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400" dirty="0">
                <a:solidFill>
                  <a:srgbClr val="000000"/>
                </a:solidFill>
                <a:latin typeface="+mn-lt"/>
              </a:rPr>
              <a:t>Your child will know that during this special playtime they will have your complete attention, where your are not distracted by the phone, other people, chores and you are emotionally available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400" dirty="0">
              <a:solidFill>
                <a:srgbClr val="000000"/>
              </a:solidFill>
              <a:latin typeface="AndesBook"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400" dirty="0">
              <a:solidFill>
                <a:srgbClr val="000000"/>
              </a:solidFill>
              <a:latin typeface="AndesBook" panose="02000000000000000000" pitchFamily="2" charset="0"/>
            </a:endParaRPr>
          </a:p>
          <a:p>
            <a:endParaRPr lang="en-CA" b="1" baseline="0" dirty="0"/>
          </a:p>
          <a:p>
            <a:endParaRPr lang="en-CA" b="1" baseline="0"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44</a:t>
            </a:fld>
            <a:endParaRPr lang="en-US" dirty="0"/>
          </a:p>
        </p:txBody>
      </p:sp>
    </p:spTree>
    <p:extLst>
      <p:ext uri="{BB962C8B-B14F-4D97-AF65-F5344CB8AC3E}">
        <p14:creationId xmlns:p14="http://schemas.microsoft.com/office/powerpoint/2010/main" val="1141808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p:txBody>
          <a:bodyPr/>
          <a:lstStyle/>
          <a:p>
            <a:r>
              <a:rPr lang="en-CA" dirty="0" smtClean="0">
                <a:latin typeface="+mn-lt"/>
              </a:rPr>
              <a:t>During</a:t>
            </a:r>
            <a:r>
              <a:rPr lang="en-CA" baseline="0" dirty="0" smtClean="0">
                <a:latin typeface="+mn-lt"/>
              </a:rPr>
              <a:t> </a:t>
            </a:r>
            <a:r>
              <a:rPr lang="en-CA" baseline="0" dirty="0">
                <a:latin typeface="+mn-lt"/>
              </a:rPr>
              <a:t>this play time, you are practicing your connect and reflect skills by o</a:t>
            </a:r>
            <a:r>
              <a:rPr lang="en-CA" dirty="0">
                <a:latin typeface="+mn-lt"/>
              </a:rPr>
              <a:t>bserving and noticing what your child is doing and then reflecting on the play (just like a radio broadcaster),</a:t>
            </a:r>
            <a:r>
              <a:rPr lang="en-CA" baseline="0" dirty="0">
                <a:latin typeface="+mn-lt"/>
              </a:rPr>
              <a:t> </a:t>
            </a:r>
            <a:r>
              <a:rPr lang="en-CA" dirty="0">
                <a:latin typeface="+mn-lt"/>
              </a:rPr>
              <a:t> </a:t>
            </a:r>
          </a:p>
          <a:p>
            <a:endParaRPr lang="en-CA" dirty="0">
              <a:latin typeface="+mn-lt"/>
            </a:endParaRPr>
          </a:p>
          <a:p>
            <a:r>
              <a:rPr lang="en-CA" dirty="0">
                <a:latin typeface="+mn-lt"/>
              </a:rPr>
              <a:t>	</a:t>
            </a:r>
            <a:r>
              <a:rPr lang="en-CA" b="1" dirty="0">
                <a:latin typeface="+mn-lt"/>
              </a:rPr>
              <a:t>“You are driving the red car into the blocks.” </a:t>
            </a:r>
          </a:p>
          <a:p>
            <a:endParaRPr lang="en-CA" b="1" dirty="0">
              <a:latin typeface="+mn-lt"/>
            </a:endParaRPr>
          </a:p>
          <a:p>
            <a:r>
              <a:rPr lang="en-CA" dirty="0">
                <a:latin typeface="+mn-lt"/>
              </a:rPr>
              <a:t>Reflect on emotions as well, </a:t>
            </a:r>
            <a:br>
              <a:rPr lang="en-CA" dirty="0">
                <a:latin typeface="+mn-lt"/>
              </a:rPr>
            </a:br>
            <a:r>
              <a:rPr lang="en-CA" dirty="0">
                <a:latin typeface="+mn-lt"/>
              </a:rPr>
              <a:t/>
            </a:r>
            <a:br>
              <a:rPr lang="en-CA" dirty="0">
                <a:latin typeface="+mn-lt"/>
              </a:rPr>
            </a:br>
            <a:r>
              <a:rPr lang="en-CA" dirty="0">
                <a:latin typeface="+mn-lt"/>
              </a:rPr>
              <a:t>	</a:t>
            </a:r>
            <a:r>
              <a:rPr lang="en-CA" b="1" dirty="0">
                <a:latin typeface="+mn-lt"/>
              </a:rPr>
              <a:t>“You look proud of the block tower you made.” </a:t>
            </a:r>
            <a:br>
              <a:rPr lang="en-CA" b="1" dirty="0">
                <a:latin typeface="+mn-lt"/>
              </a:rPr>
            </a:br>
            <a:endParaRPr lang="en-CA" b="1" dirty="0">
              <a:latin typeface="+mn-lt"/>
            </a:endParaRPr>
          </a:p>
          <a:p>
            <a:r>
              <a:rPr lang="en-CA" b="1" dirty="0">
                <a:latin typeface="+mn-lt"/>
              </a:rPr>
              <a:t>	“You look</a:t>
            </a:r>
            <a:r>
              <a:rPr lang="en-CA" b="1" baseline="0" dirty="0">
                <a:latin typeface="+mn-lt"/>
              </a:rPr>
              <a:t> sad that your block tower just fell down.</a:t>
            </a:r>
            <a:r>
              <a:rPr lang="en-CA" b="1" dirty="0">
                <a:latin typeface="+mn-lt"/>
              </a:rPr>
              <a:t>”</a:t>
            </a:r>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45</a:t>
            </a:fld>
            <a:endParaRPr lang="en-US" dirty="0"/>
          </a:p>
        </p:txBody>
      </p:sp>
    </p:spTree>
    <p:extLst>
      <p:ext uri="{BB962C8B-B14F-4D97-AF65-F5344CB8AC3E}">
        <p14:creationId xmlns:p14="http://schemas.microsoft.com/office/powerpoint/2010/main" val="238785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dirty="0" smtClean="0">
                <a:latin typeface="+mn-lt"/>
              </a:rPr>
              <a:t>Facilitator</a:t>
            </a:r>
            <a:r>
              <a:rPr lang="en-CA" b="1" dirty="0">
                <a:latin typeface="+mn-lt"/>
              </a:rPr>
              <a:t>: </a:t>
            </a:r>
            <a:r>
              <a:rPr lang="en-CA" b="0" dirty="0">
                <a:latin typeface="+mn-lt"/>
              </a:rPr>
              <a:t>What</a:t>
            </a:r>
            <a:r>
              <a:rPr lang="en-CA" b="0" baseline="0" dirty="0">
                <a:latin typeface="+mn-lt"/>
              </a:rPr>
              <a:t> are some examples of the connect and reflect interactions that happened during this special playtime.</a:t>
            </a:r>
            <a:endParaRPr lang="en-CA" b="1" dirty="0">
              <a:latin typeface="+mn-lt"/>
            </a:endParaRPr>
          </a:p>
          <a:p>
            <a:endParaRPr lang="en-CA" dirty="0">
              <a:latin typeface="+mn-lt"/>
            </a:endParaRPr>
          </a:p>
          <a:p>
            <a:r>
              <a:rPr lang="en-CA" i="1" dirty="0">
                <a:latin typeface="+mn-lt"/>
              </a:rPr>
              <a:t>Possible responses:</a:t>
            </a:r>
          </a:p>
          <a:p>
            <a:r>
              <a:rPr lang="en-CA" i="1" dirty="0">
                <a:latin typeface="+mn-lt"/>
              </a:rPr>
              <a:t>Paraphrasing </a:t>
            </a:r>
          </a:p>
          <a:p>
            <a:r>
              <a:rPr lang="en-CA" i="1" dirty="0">
                <a:latin typeface="+mn-lt"/>
              </a:rPr>
              <a:t>“Blue dress”  “Where do you want me to put the blue dress?”</a:t>
            </a:r>
          </a:p>
          <a:p>
            <a:endParaRPr lang="en-CA" i="1" dirty="0">
              <a:latin typeface="+mn-lt"/>
            </a:endParaRPr>
          </a:p>
          <a:p>
            <a:r>
              <a:rPr lang="en-CA" i="1" dirty="0">
                <a:latin typeface="+mn-lt"/>
              </a:rPr>
              <a:t>Fun loud intonation "Beautiful”</a:t>
            </a:r>
          </a:p>
          <a:p>
            <a:r>
              <a:rPr lang="en-CA" i="1" dirty="0">
                <a:latin typeface="+mn-lt"/>
              </a:rPr>
              <a:t>“It does look like a bee doesn’t it”</a:t>
            </a:r>
          </a:p>
          <a:p>
            <a:endParaRPr lang="en-CA" i="1" dirty="0">
              <a:latin typeface="+mn-lt"/>
            </a:endParaRPr>
          </a:p>
          <a:p>
            <a:r>
              <a:rPr lang="en-CA" i="1" dirty="0">
                <a:latin typeface="+mn-lt"/>
              </a:rPr>
              <a:t>“Cheese”  </a:t>
            </a:r>
            <a:r>
              <a:rPr lang="en-CA" i="0" dirty="0">
                <a:latin typeface="+mn-lt"/>
              </a:rPr>
              <a:t>Notice mom does not redirect her back to the play but takes interests into the cheese because that is what the child is noticing. </a:t>
            </a:r>
          </a:p>
          <a:p>
            <a:endParaRPr lang="en-CA" i="1" dirty="0">
              <a:latin typeface="+mn-lt"/>
            </a:endParaRPr>
          </a:p>
          <a:p>
            <a:endParaRPr lang="en-CA" i="0" dirty="0"/>
          </a:p>
          <a:p>
            <a:endParaRPr lang="en-CA" i="1" dirty="0"/>
          </a:p>
          <a:p>
            <a:endParaRPr lang="en-CA" i="1" dirty="0"/>
          </a:p>
          <a:p>
            <a:endParaRPr lang="en-CA" i="1" dirty="0"/>
          </a:p>
          <a:p>
            <a:endParaRPr lang="en-CA" i="1"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46</a:t>
            </a:fld>
            <a:endParaRPr lang="en-US" dirty="0"/>
          </a:p>
        </p:txBody>
      </p:sp>
    </p:spTree>
    <p:extLst>
      <p:ext uri="{BB962C8B-B14F-4D97-AF65-F5344CB8AC3E}">
        <p14:creationId xmlns:p14="http://schemas.microsoft.com/office/powerpoint/2010/main" val="1616952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a:xfrm>
            <a:off x="827390" y="4674160"/>
            <a:ext cx="5560060" cy="3636705"/>
          </a:xfrm>
        </p:spPr>
        <p:txBody>
          <a:bodyPr/>
          <a:lstStyle/>
          <a:p>
            <a:r>
              <a:rPr lang="en-CA" dirty="0">
                <a:latin typeface="+mn-lt"/>
              </a:rPr>
              <a:t>As your child will probably not want this special playtime to end, use the </a:t>
            </a:r>
            <a:r>
              <a:rPr lang="en-CA" b="1" u="sng" dirty="0">
                <a:latin typeface="+mn-lt"/>
              </a:rPr>
              <a:t>Melvin Countdown</a:t>
            </a:r>
            <a:r>
              <a:rPr lang="en-CA" dirty="0">
                <a:latin typeface="+mn-lt"/>
              </a:rPr>
              <a:t> for a five minute warning before the play is going to come to an end. Children need time to prepare for closure. </a:t>
            </a:r>
          </a:p>
          <a:p>
            <a:endParaRPr lang="en-CA" dirty="0">
              <a:latin typeface="+mn-lt"/>
            </a:endParaRPr>
          </a:p>
          <a:p>
            <a:r>
              <a:rPr lang="en-CA" dirty="0">
                <a:latin typeface="+mn-lt"/>
              </a:rPr>
              <a:t>As adults we need the right moment for closure. Can you imagine if someone turned off Netflix 5 minutes before the ending of your show, or took your book away from you when you were hoping to finish up the chapter? </a:t>
            </a:r>
          </a:p>
          <a:p>
            <a:endParaRPr lang="en-CA" dirty="0">
              <a:latin typeface="+mn-lt"/>
            </a:endParaRPr>
          </a:p>
          <a:p>
            <a:r>
              <a:rPr lang="en-CA" dirty="0">
                <a:latin typeface="+mn-lt"/>
              </a:rPr>
              <a:t>It is hard for your children too, especially when it is an enjoyable activity. As a result, your child may argue for more time, and you would just calmly let them know, </a:t>
            </a:r>
          </a:p>
          <a:p>
            <a:endParaRPr lang="en-CA" b="1" dirty="0">
              <a:latin typeface="+mn-lt"/>
            </a:endParaRPr>
          </a:p>
          <a:p>
            <a:r>
              <a:rPr lang="en-CA" b="1" dirty="0">
                <a:latin typeface="+mn-lt"/>
              </a:rPr>
              <a:t>	“I know how much you enjoy this time and we will do it again soon.”</a:t>
            </a:r>
          </a:p>
          <a:p>
            <a:endParaRPr lang="en-CA" b="1" dirty="0">
              <a:latin typeface="+mn-lt"/>
            </a:endParaRPr>
          </a:p>
          <a:p>
            <a:r>
              <a:rPr lang="en-CA" b="1" dirty="0">
                <a:latin typeface="+mn-lt"/>
              </a:rPr>
              <a:t>CONTINUED NEXT PAGE…..</a:t>
            </a:r>
          </a:p>
          <a:p>
            <a:endParaRPr lang="en-CA" dirty="0"/>
          </a:p>
          <a:p>
            <a:endParaRPr lang="en-CA" b="1" dirty="0">
              <a:latin typeface="AndesBook" panose="02000000000000000000" pitchFamily="2" charset="0"/>
            </a:endParaRP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47</a:t>
            </a:fld>
            <a:endParaRPr lang="en-US" dirty="0"/>
          </a:p>
        </p:txBody>
      </p:sp>
    </p:spTree>
    <p:extLst>
      <p:ext uri="{BB962C8B-B14F-4D97-AF65-F5344CB8AC3E}">
        <p14:creationId xmlns:p14="http://schemas.microsoft.com/office/powerpoint/2010/main" val="4270159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095375"/>
            <a:ext cx="5537200" cy="3116263"/>
          </a:xfrm>
        </p:spPr>
      </p:sp>
      <p:sp>
        <p:nvSpPr>
          <p:cNvPr id="3" name="Notes Placeholder 2"/>
          <p:cNvSpPr>
            <a:spLocks noGrp="1"/>
          </p:cNvSpPr>
          <p:nvPr>
            <p:ph type="body" idx="1"/>
          </p:nvPr>
        </p:nvSpPr>
        <p:spPr>
          <a:xfrm>
            <a:off x="827390" y="4674160"/>
            <a:ext cx="5560060" cy="3636705"/>
          </a:xfrm>
        </p:spPr>
        <p:txBody>
          <a:bodyPr/>
          <a:lstStyle/>
          <a:p>
            <a:r>
              <a:rPr lang="en-CA" dirty="0">
                <a:latin typeface="+mn-lt"/>
              </a:rPr>
              <a:t>You do want to place some limits on this play to ensure that everyone is safe and materials/toys are used safely as well.  </a:t>
            </a:r>
          </a:p>
          <a:p>
            <a:endParaRPr lang="en-CA" dirty="0">
              <a:latin typeface="+mn-lt"/>
            </a:endParaRPr>
          </a:p>
          <a:p>
            <a:r>
              <a:rPr lang="en-CA" dirty="0">
                <a:latin typeface="+mn-lt"/>
              </a:rPr>
              <a:t>If your child is doing something that is not safe or will damage materials, in a calm soft voice, let them know the appropriate limits.</a:t>
            </a:r>
          </a:p>
          <a:p>
            <a:endParaRPr lang="en-CA" dirty="0">
              <a:latin typeface="+mn-lt"/>
            </a:endParaRPr>
          </a:p>
          <a:p>
            <a:pPr defTabSz="924916">
              <a:defRPr/>
            </a:pPr>
            <a:r>
              <a:rPr lang="en-CA" dirty="0">
                <a:latin typeface="+mn-lt"/>
              </a:rPr>
              <a:t>Use a calm patient voice to follow through on a limit…      </a:t>
            </a:r>
            <a:r>
              <a:rPr lang="en-CA" b="1" dirty="0">
                <a:latin typeface="+mn-lt"/>
              </a:rPr>
              <a:t>“The playdough will stick to the carpet, let’s move it to the floor.” </a:t>
            </a:r>
          </a:p>
          <a:p>
            <a:pPr defTabSz="924916">
              <a:defRPr/>
            </a:pPr>
            <a:endParaRPr lang="en-CA" dirty="0">
              <a:latin typeface="+mn-lt"/>
            </a:endParaRPr>
          </a:p>
          <a:p>
            <a:pPr defTabSz="924916">
              <a:defRPr/>
            </a:pPr>
            <a:r>
              <a:rPr lang="en-CA" dirty="0">
                <a:latin typeface="+mn-lt"/>
              </a:rPr>
              <a:t>Keep</a:t>
            </a:r>
            <a:r>
              <a:rPr lang="en-CA" baseline="0" dirty="0">
                <a:latin typeface="+mn-lt"/>
              </a:rPr>
              <a:t> the rules minimal and m</a:t>
            </a:r>
            <a:r>
              <a:rPr lang="en-CA" dirty="0">
                <a:latin typeface="+mn-lt"/>
              </a:rPr>
              <a:t>ost</a:t>
            </a:r>
            <a:r>
              <a:rPr lang="en-CA" baseline="0" dirty="0">
                <a:latin typeface="+mn-lt"/>
              </a:rPr>
              <a:t> importantly…HAVE FUN</a:t>
            </a:r>
            <a:endParaRPr lang="en-CA" dirty="0">
              <a:latin typeface="+mn-lt"/>
            </a:endParaRPr>
          </a:p>
          <a:p>
            <a:pPr defTabSz="924916">
              <a:defRPr/>
            </a:pPr>
            <a:endParaRPr lang="en-CA" b="1" dirty="0">
              <a:latin typeface="+mn-lt"/>
            </a:endParaRPr>
          </a:p>
          <a:p>
            <a:pPr defTabSz="924916">
              <a:defRPr/>
            </a:pPr>
            <a:endParaRPr lang="en-CA" b="1" dirty="0">
              <a:latin typeface="+mn-lt"/>
            </a:endParaRPr>
          </a:p>
          <a:p>
            <a:pPr defTabSz="924916">
              <a:defRPr/>
            </a:pPr>
            <a:r>
              <a:rPr lang="en-CA" b="1" dirty="0">
                <a:latin typeface="+mn-lt"/>
              </a:rPr>
              <a:t>Questions?</a:t>
            </a:r>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48</a:t>
            </a:fld>
            <a:endParaRPr lang="en-US" dirty="0"/>
          </a:p>
        </p:txBody>
      </p:sp>
    </p:spTree>
    <p:extLst>
      <p:ext uri="{BB962C8B-B14F-4D97-AF65-F5344CB8AC3E}">
        <p14:creationId xmlns:p14="http://schemas.microsoft.com/office/powerpoint/2010/main" val="273188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a:xfrm>
            <a:off x="695008" y="4591465"/>
            <a:ext cx="5560060" cy="3636705"/>
          </a:xfrm>
        </p:spPr>
        <p:txBody>
          <a:bodyPr/>
          <a:lstStyle/>
          <a:p>
            <a:r>
              <a:rPr lang="en-CA" dirty="0">
                <a:latin typeface="+mn-lt"/>
              </a:rPr>
              <a:t>You 8 seconds and a goldfish 9 seconds. </a:t>
            </a:r>
            <a:r>
              <a:rPr lang="en-CA" baseline="0" dirty="0">
                <a:latin typeface="+mn-lt"/>
              </a:rPr>
              <a:t> </a:t>
            </a:r>
          </a:p>
          <a:p>
            <a:endParaRPr lang="en-CA" baseline="0" dirty="0">
              <a:latin typeface="+mn-lt"/>
            </a:endParaRPr>
          </a:p>
          <a:p>
            <a:r>
              <a:rPr lang="en-CA" baseline="0" dirty="0">
                <a:latin typeface="+mn-lt"/>
              </a:rPr>
              <a:t>Ok, take a breath…the study was debunked as scientists have not really been able to agree on goldfish attention span.  </a:t>
            </a:r>
          </a:p>
          <a:p>
            <a:endParaRPr lang="en-CA" baseline="0" dirty="0">
              <a:latin typeface="+mn-lt"/>
            </a:endParaRPr>
          </a:p>
          <a:p>
            <a:r>
              <a:rPr lang="en-CA" baseline="0" dirty="0">
                <a:latin typeface="+mn-lt"/>
              </a:rPr>
              <a:t>However, there is something critical we need to take out of this</a:t>
            </a:r>
            <a:r>
              <a:rPr lang="en-CA" dirty="0">
                <a:latin typeface="+mn-lt"/>
              </a:rPr>
              <a:t> initial study and that is when it </a:t>
            </a:r>
            <a:r>
              <a:rPr lang="en-CA" baseline="0" dirty="0">
                <a:latin typeface="+mn-lt"/>
              </a:rPr>
              <a:t>was originally</a:t>
            </a:r>
            <a:r>
              <a:rPr lang="en-CA" dirty="0">
                <a:latin typeface="+mn-lt"/>
              </a:rPr>
              <a:t> done in the early 2000’s, your initial attention span was 12 seconds and now it is 8 seconds.…</a:t>
            </a:r>
          </a:p>
          <a:p>
            <a:endParaRPr lang="en-CA" dirty="0">
              <a:latin typeface="+mn-lt"/>
            </a:endParaRPr>
          </a:p>
          <a:p>
            <a:r>
              <a:rPr lang="en-CA" dirty="0">
                <a:latin typeface="+mn-lt"/>
              </a:rPr>
              <a:t>We have lost 4 seconds in initial attention span! Let me count 4 seconds to you so we can feel how long this really is. 1….2….3….4</a:t>
            </a:r>
          </a:p>
          <a:p>
            <a:endParaRPr lang="en-CA" dirty="0">
              <a:latin typeface="+mn-lt"/>
            </a:endParaRPr>
          </a:p>
          <a:p>
            <a:r>
              <a:rPr lang="en-CA" dirty="0">
                <a:latin typeface="+mn-lt"/>
              </a:rPr>
              <a:t>Now that</a:t>
            </a:r>
            <a:r>
              <a:rPr lang="en-CA" baseline="0" dirty="0">
                <a:latin typeface="+mn-lt"/>
              </a:rPr>
              <a:t> may be something we want to be concerned about</a:t>
            </a:r>
            <a:r>
              <a:rPr lang="en-CA" dirty="0">
                <a:latin typeface="+mn-lt"/>
              </a:rPr>
              <a:t>…  </a:t>
            </a:r>
          </a:p>
          <a:p>
            <a:endParaRPr lang="en-CA" dirty="0">
              <a:latin typeface="+mn-lt"/>
            </a:endParaRPr>
          </a:p>
          <a:p>
            <a:r>
              <a:rPr lang="en-CA" b="1" i="1" dirty="0">
                <a:latin typeface="+mn-lt"/>
              </a:rPr>
              <a:t>Facilitator Question:</a:t>
            </a:r>
            <a:r>
              <a:rPr lang="en-CA" b="1" dirty="0">
                <a:latin typeface="+mn-lt"/>
              </a:rPr>
              <a:t> 	</a:t>
            </a:r>
            <a:r>
              <a:rPr lang="en-CA" dirty="0">
                <a:latin typeface="+mn-lt"/>
              </a:rPr>
              <a:t>So,</a:t>
            </a:r>
            <a:r>
              <a:rPr lang="en-CA" baseline="0" dirty="0">
                <a:latin typeface="+mn-lt"/>
              </a:rPr>
              <a:t> w</a:t>
            </a:r>
            <a:r>
              <a:rPr lang="en-CA" dirty="0">
                <a:latin typeface="+mn-lt"/>
              </a:rPr>
              <a:t>hy do you think our attention span has decreased? </a:t>
            </a:r>
          </a:p>
          <a:p>
            <a:r>
              <a:rPr lang="en-US" b="1" i="1" dirty="0">
                <a:latin typeface="+mn-lt"/>
              </a:rPr>
              <a:t>Possible</a:t>
            </a:r>
            <a:r>
              <a:rPr lang="en-US" b="1" i="1" baseline="0" dirty="0">
                <a:latin typeface="+mn-lt"/>
              </a:rPr>
              <a:t> Answers:</a:t>
            </a:r>
            <a:r>
              <a:rPr lang="en-US" b="1" baseline="0" dirty="0">
                <a:latin typeface="+mn-lt"/>
              </a:rPr>
              <a:t>	</a:t>
            </a:r>
            <a:r>
              <a:rPr lang="en-US" b="0" i="1" baseline="0" dirty="0">
                <a:latin typeface="+mn-lt"/>
              </a:rPr>
              <a:t>Technology; Instant Gratification; Increased screen time…</a:t>
            </a:r>
            <a:endParaRPr lang="en-CA" b="1" i="1" dirty="0">
              <a:latin typeface="+mn-lt"/>
            </a:endParaRPr>
          </a:p>
          <a:p>
            <a:endParaRPr lang="en-CA" dirty="0">
              <a:latin typeface="+mn-lt"/>
            </a:endParaRPr>
          </a:p>
          <a:p>
            <a:r>
              <a:rPr lang="en-CA" dirty="0">
                <a:latin typeface="+mn-lt"/>
              </a:rPr>
              <a:t>Microsoft does claim good news, even though our attention has decreased, we have become better multitaskers in our</a:t>
            </a:r>
            <a:r>
              <a:rPr lang="en-CA" baseline="0" dirty="0">
                <a:latin typeface="+mn-lt"/>
              </a:rPr>
              <a:t> heads</a:t>
            </a:r>
            <a:r>
              <a:rPr lang="en-CA" dirty="0">
                <a:latin typeface="+mn-lt"/>
              </a:rPr>
              <a:t>. We</a:t>
            </a:r>
            <a:r>
              <a:rPr lang="en-CA" baseline="0" dirty="0">
                <a:latin typeface="+mn-lt"/>
              </a:rPr>
              <a:t> need to wonder if this is good news.</a:t>
            </a:r>
            <a:endParaRPr lang="en-CA" dirty="0">
              <a:latin typeface="+mn-lt"/>
            </a:endParaRPr>
          </a:p>
          <a:p>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a:t>
            </a:fld>
            <a:endParaRPr lang="en-US" dirty="0"/>
          </a:p>
        </p:txBody>
      </p:sp>
    </p:spTree>
    <p:extLst>
      <p:ext uri="{BB962C8B-B14F-4D97-AF65-F5344CB8AC3E}">
        <p14:creationId xmlns:p14="http://schemas.microsoft.com/office/powerpoint/2010/main" val="3650454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Yes…you have homework!!</a:t>
            </a:r>
          </a:p>
          <a:p>
            <a:endParaRPr lang="en-CA" dirty="0">
              <a:latin typeface="+mn-lt"/>
            </a:endParaRPr>
          </a:p>
          <a:p>
            <a:r>
              <a:rPr lang="en-CA" dirty="0">
                <a:latin typeface="+mn-lt"/>
              </a:rPr>
              <a:t>We strongly invite you to practice and complete all of the homework exercises. </a:t>
            </a:r>
          </a:p>
          <a:p>
            <a:endParaRPr lang="en-CA" dirty="0">
              <a:latin typeface="+mn-lt"/>
            </a:endParaRPr>
          </a:p>
          <a:p>
            <a:r>
              <a:rPr lang="en-CA" dirty="0">
                <a:latin typeface="+mn-lt"/>
              </a:rPr>
              <a:t>By practicing the skills you have learned during</a:t>
            </a:r>
            <a:r>
              <a:rPr lang="en-CA" baseline="0" dirty="0">
                <a:latin typeface="+mn-lt"/>
              </a:rPr>
              <a:t> the group </a:t>
            </a:r>
            <a:r>
              <a:rPr lang="en-CA" dirty="0">
                <a:latin typeface="+mn-lt"/>
              </a:rPr>
              <a:t>with your child in the upcoming week, you are able to reflect on them when</a:t>
            </a:r>
            <a:r>
              <a:rPr lang="en-CA" baseline="0" dirty="0">
                <a:latin typeface="+mn-lt"/>
              </a:rPr>
              <a:t> we meet next week. </a:t>
            </a:r>
          </a:p>
          <a:p>
            <a:endParaRPr lang="en-CA" baseline="0" dirty="0">
              <a:latin typeface="+mn-lt"/>
            </a:endParaRPr>
          </a:p>
          <a:p>
            <a:r>
              <a:rPr lang="en-CA" dirty="0">
                <a:latin typeface="+mn-lt"/>
              </a:rPr>
              <a:t>We want to know what you are finding easy to do and what was harder to practice.  </a:t>
            </a:r>
          </a:p>
          <a:p>
            <a:endParaRPr lang="en-CA" dirty="0">
              <a:latin typeface="+mn-lt"/>
            </a:endParaRPr>
          </a:p>
          <a:p>
            <a:r>
              <a:rPr lang="en-CA" dirty="0">
                <a:latin typeface="+mn-lt"/>
              </a:rPr>
              <a:t>Only when we know what is hard for you can we scaffold the skill for you so that you can learn how to do it successfully on your own…</a:t>
            </a:r>
          </a:p>
          <a:p>
            <a:endParaRPr lang="en-CA" dirty="0">
              <a:latin typeface="+mn-lt"/>
            </a:endParaRPr>
          </a:p>
          <a:p>
            <a:r>
              <a:rPr lang="en-CA" dirty="0">
                <a:latin typeface="+mn-lt"/>
              </a:rPr>
              <a:t>Just like you would do for your child!!</a:t>
            </a:r>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49</a:t>
            </a:fld>
            <a:endParaRPr lang="en-US" dirty="0"/>
          </a:p>
        </p:txBody>
      </p:sp>
    </p:spTree>
    <p:extLst>
      <p:ext uri="{BB962C8B-B14F-4D97-AF65-F5344CB8AC3E}">
        <p14:creationId xmlns:p14="http://schemas.microsoft.com/office/powerpoint/2010/main" val="2854501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Please fill out the top part of the self-assessment sheet on Connect and Reflect Interactions. </a:t>
            </a:r>
          </a:p>
          <a:p>
            <a:endParaRPr lang="en-CA" dirty="0">
              <a:latin typeface="+mn-lt"/>
            </a:endParaRPr>
          </a:p>
          <a:p>
            <a:r>
              <a:rPr lang="en-CA" dirty="0">
                <a:latin typeface="+mn-lt"/>
              </a:rPr>
              <a:t>This helps us know how we did with transferring the information to you.</a:t>
            </a:r>
          </a:p>
          <a:p>
            <a:endParaRPr lang="en-CA" dirty="0">
              <a:latin typeface="+mn-lt"/>
            </a:endParaRPr>
          </a:p>
          <a:p>
            <a:r>
              <a:rPr lang="en-CA" dirty="0">
                <a:latin typeface="+mn-lt"/>
              </a:rPr>
              <a:t>At the end of the week, we will want you to fill out the practice piece to help us understand where you rate yourself on doing this skill in your everyday routines and activities.</a:t>
            </a:r>
          </a:p>
          <a:p>
            <a:endParaRPr lang="en-CA" dirty="0">
              <a:latin typeface="+mn-lt"/>
            </a:endParaRPr>
          </a:p>
          <a:p>
            <a:r>
              <a:rPr lang="en-CA" dirty="0">
                <a:latin typeface="+mn-lt"/>
              </a:rPr>
              <a:t>We will collect these and give them back to you next week. </a:t>
            </a:r>
          </a:p>
        </p:txBody>
      </p:sp>
      <p:sp>
        <p:nvSpPr>
          <p:cNvPr id="4" name="Slide Number Placeholder 3"/>
          <p:cNvSpPr>
            <a:spLocks noGrp="1"/>
          </p:cNvSpPr>
          <p:nvPr>
            <p:ph type="sldNum" sz="quarter" idx="10"/>
          </p:nvPr>
        </p:nvSpPr>
        <p:spPr/>
        <p:txBody>
          <a:bodyPr/>
          <a:lstStyle/>
          <a:p>
            <a:fld id="{E7D6D0B5-6A59-D247-B8D5-B3B0F2648537}" type="slidenum">
              <a:rPr lang="en-US" smtClean="0"/>
              <a:t>50</a:t>
            </a:fld>
            <a:endParaRPr lang="en-US" dirty="0"/>
          </a:p>
        </p:txBody>
      </p:sp>
    </p:spTree>
    <p:extLst>
      <p:ext uri="{BB962C8B-B14F-4D97-AF65-F5344CB8AC3E}">
        <p14:creationId xmlns:p14="http://schemas.microsoft.com/office/powerpoint/2010/main" val="3335083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44371E0-8D4B-4BAA-BFCF-4207608854DF}" type="slidenum">
              <a:rPr lang="en-CA" smtClean="0"/>
              <a:t>51</a:t>
            </a:fld>
            <a:endParaRPr lang="en-CA"/>
          </a:p>
        </p:txBody>
      </p:sp>
    </p:spTree>
    <p:extLst>
      <p:ext uri="{BB962C8B-B14F-4D97-AF65-F5344CB8AC3E}">
        <p14:creationId xmlns:p14="http://schemas.microsoft.com/office/powerpoint/2010/main" val="22659665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D6D0B5-6A59-D247-B8D5-B3B0F2648537}" type="slidenum">
              <a:rPr lang="en-US" smtClean="0"/>
              <a:t>52</a:t>
            </a:fld>
            <a:endParaRPr lang="en-US" dirty="0"/>
          </a:p>
        </p:txBody>
      </p:sp>
    </p:spTree>
    <p:extLst>
      <p:ext uri="{BB962C8B-B14F-4D97-AF65-F5344CB8AC3E}">
        <p14:creationId xmlns:p14="http://schemas.microsoft.com/office/powerpoint/2010/main" val="3469270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7D6D0B5-6A59-D247-B8D5-B3B0F2648537}" type="slidenum">
              <a:rPr lang="en-US" smtClean="0"/>
              <a:t>53</a:t>
            </a:fld>
            <a:endParaRPr lang="en-US" dirty="0"/>
          </a:p>
        </p:txBody>
      </p:sp>
    </p:spTree>
    <p:extLst>
      <p:ext uri="{BB962C8B-B14F-4D97-AF65-F5344CB8AC3E}">
        <p14:creationId xmlns:p14="http://schemas.microsoft.com/office/powerpoint/2010/main" val="3966855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Let’s consider this slide. </a:t>
            </a:r>
          </a:p>
          <a:p>
            <a:endParaRPr lang="en-CA" dirty="0">
              <a:latin typeface="+mn-lt"/>
            </a:endParaRPr>
          </a:p>
          <a:p>
            <a:r>
              <a:rPr lang="en-CA" dirty="0">
                <a:latin typeface="+mn-lt"/>
              </a:rPr>
              <a:t>How many of you see this on your computer and say…. </a:t>
            </a:r>
          </a:p>
          <a:p>
            <a:endParaRPr lang="en-CA" dirty="0">
              <a:latin typeface="+mn-lt"/>
            </a:endParaRPr>
          </a:p>
          <a:p>
            <a:r>
              <a:rPr lang="en-CA" dirty="0">
                <a:latin typeface="+mn-lt"/>
              </a:rPr>
              <a:t>	“It’s okay, just take your time”.  </a:t>
            </a:r>
          </a:p>
          <a:p>
            <a:endParaRPr lang="en-CA" dirty="0">
              <a:latin typeface="+mn-lt"/>
            </a:endParaRPr>
          </a:p>
          <a:p>
            <a:r>
              <a:rPr lang="en-CA" dirty="0">
                <a:latin typeface="+mn-lt"/>
              </a:rPr>
              <a:t>	“I don’t mind waiting”.  </a:t>
            </a:r>
          </a:p>
          <a:p>
            <a:endParaRPr lang="en-CA" dirty="0">
              <a:latin typeface="+mn-lt"/>
            </a:endParaRPr>
          </a:p>
          <a:p>
            <a:r>
              <a:rPr lang="en-CA" dirty="0">
                <a:latin typeface="+mn-lt"/>
              </a:rPr>
              <a:t>	“I will just continue watching you go around and around.”</a:t>
            </a:r>
          </a:p>
          <a:p>
            <a:endParaRPr lang="en-CA" dirty="0">
              <a:latin typeface="+mn-lt"/>
            </a:endParaRPr>
          </a:p>
          <a:p>
            <a:r>
              <a:rPr lang="en-CA" dirty="0">
                <a:latin typeface="+mn-lt"/>
              </a:rPr>
              <a:t>Or how many of you are like me and</a:t>
            </a:r>
            <a:r>
              <a:rPr lang="en-CA" baseline="0" dirty="0">
                <a:latin typeface="+mn-lt"/>
              </a:rPr>
              <a:t> </a:t>
            </a:r>
            <a:r>
              <a:rPr lang="en-CA" dirty="0">
                <a:latin typeface="+mn-lt"/>
              </a:rPr>
              <a:t>start clicking all the other keys and think….</a:t>
            </a:r>
          </a:p>
          <a:p>
            <a:endParaRPr lang="en-CA" dirty="0">
              <a:latin typeface="+mn-lt"/>
            </a:endParaRPr>
          </a:p>
          <a:p>
            <a:r>
              <a:rPr lang="en-CA" dirty="0">
                <a:latin typeface="+mn-lt"/>
              </a:rPr>
              <a:t>	“I don’t have time for this!”  </a:t>
            </a:r>
          </a:p>
          <a:p>
            <a:endParaRPr lang="en-CA" dirty="0">
              <a:latin typeface="+mn-lt"/>
            </a:endParaRPr>
          </a:p>
          <a:p>
            <a:r>
              <a:rPr lang="en-CA" dirty="0">
                <a:latin typeface="+mn-lt"/>
              </a:rPr>
              <a:t>Hard</a:t>
            </a:r>
            <a:r>
              <a:rPr lang="en-CA" baseline="0" dirty="0">
                <a:latin typeface="+mn-lt"/>
              </a:rPr>
              <a:t> isn’t it.  </a:t>
            </a:r>
            <a:endParaRPr lang="en-CA" dirty="0">
              <a:latin typeface="+mn-lt"/>
            </a:endParaRPr>
          </a:p>
        </p:txBody>
      </p:sp>
      <p:sp>
        <p:nvSpPr>
          <p:cNvPr id="4" name="Slide Number Placeholder 3"/>
          <p:cNvSpPr>
            <a:spLocks noGrp="1"/>
          </p:cNvSpPr>
          <p:nvPr>
            <p:ph type="sldNum" sz="quarter" idx="10"/>
          </p:nvPr>
        </p:nvSpPr>
        <p:spPr/>
        <p:txBody>
          <a:bodyPr/>
          <a:lstStyle/>
          <a:p>
            <a:fld id="{E7D6D0B5-6A59-D247-B8D5-B3B0F2648537}" type="slidenum">
              <a:rPr lang="en-US" smtClean="0"/>
              <a:t>5</a:t>
            </a:fld>
            <a:endParaRPr lang="en-US" dirty="0"/>
          </a:p>
        </p:txBody>
      </p:sp>
    </p:spTree>
    <p:extLst>
      <p:ext uri="{BB962C8B-B14F-4D97-AF65-F5344CB8AC3E}">
        <p14:creationId xmlns:p14="http://schemas.microsoft.com/office/powerpoint/2010/main" val="220735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Understanding attention span is important for the marketing world.  How often do you get distracted by the advertisements that pop up on your computer…usually something related to what you had previously searched.  </a:t>
            </a:r>
          </a:p>
          <a:p>
            <a:endParaRPr lang="en-CA" dirty="0">
              <a:latin typeface="+mn-lt"/>
            </a:endParaRPr>
          </a:p>
          <a:p>
            <a:r>
              <a:rPr lang="en-CA" dirty="0">
                <a:latin typeface="+mn-lt"/>
              </a:rPr>
              <a:t>Prezi, a software presentation company, conducted a survey (2018 State of Attention Report)</a:t>
            </a:r>
            <a:r>
              <a:rPr lang="en-CA" baseline="0" dirty="0">
                <a:latin typeface="+mn-lt"/>
              </a:rPr>
              <a:t> </a:t>
            </a:r>
            <a:r>
              <a:rPr lang="en-CA" dirty="0">
                <a:latin typeface="+mn-lt"/>
              </a:rPr>
              <a:t>to understand adult attention span, and what they concluded from the results was that you actually have a great attention span…. Especially when the content is interesting or you’re motivated to learn about it.  Sound accurate?  </a:t>
            </a:r>
          </a:p>
          <a:p>
            <a:endParaRPr lang="en-CA" dirty="0">
              <a:latin typeface="+mn-lt"/>
            </a:endParaRPr>
          </a:p>
          <a:p>
            <a:r>
              <a:rPr lang="en-CA" dirty="0">
                <a:latin typeface="+mn-lt"/>
              </a:rPr>
              <a:t>How many of you have great attention span when you are watching Netflix?</a:t>
            </a:r>
          </a:p>
          <a:p>
            <a:endParaRPr lang="en-CA" dirty="0">
              <a:latin typeface="+mn-lt"/>
            </a:endParaRPr>
          </a:p>
          <a:p>
            <a:r>
              <a:rPr lang="en-CA" dirty="0">
                <a:latin typeface="+mn-lt"/>
              </a:rPr>
              <a:t>So as we try to understand our children’s short attention span or need for instant gratification, we may have to agree that they are not the only ones that struggle with these skills, and they too, are far more motivated when the activity is interesting to them. </a:t>
            </a:r>
          </a:p>
          <a:p>
            <a:endParaRPr lang="en-CA" dirty="0">
              <a:latin typeface="+mn-lt"/>
            </a:endParaRPr>
          </a:p>
          <a:p>
            <a:r>
              <a:rPr lang="en-CA" dirty="0">
                <a:latin typeface="+mn-lt"/>
              </a:rPr>
              <a:t>We will continue to do these types</a:t>
            </a:r>
            <a:r>
              <a:rPr lang="en-CA" baseline="0" dirty="0">
                <a:latin typeface="+mn-lt"/>
              </a:rPr>
              <a:t> of </a:t>
            </a:r>
            <a:r>
              <a:rPr lang="en-CA" dirty="0">
                <a:latin typeface="+mn-lt"/>
              </a:rPr>
              <a:t>reflections to</a:t>
            </a:r>
            <a:r>
              <a:rPr lang="en-CA" baseline="0" dirty="0">
                <a:latin typeface="+mn-lt"/>
              </a:rPr>
              <a:t> </a:t>
            </a:r>
            <a:r>
              <a:rPr lang="en-CA" dirty="0">
                <a:latin typeface="+mn-lt"/>
              </a:rPr>
              <a:t>help increase our own self-awareness and become more reflective of our own thoughts so that we can better understand our children when they are stressed. </a:t>
            </a: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6</a:t>
            </a:fld>
            <a:endParaRPr lang="en-US" dirty="0"/>
          </a:p>
        </p:txBody>
      </p:sp>
    </p:spTree>
    <p:extLst>
      <p:ext uri="{BB962C8B-B14F-4D97-AF65-F5344CB8AC3E}">
        <p14:creationId xmlns:p14="http://schemas.microsoft.com/office/powerpoint/2010/main" val="40784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dirty="0">
                <a:latin typeface="+mn-lt"/>
              </a:rPr>
              <a:t>Let’s starts with some reflection</a:t>
            </a:r>
            <a:r>
              <a:rPr lang="en-CA" baseline="0" dirty="0">
                <a:latin typeface="+mn-lt"/>
              </a:rPr>
              <a:t>……… and </a:t>
            </a:r>
            <a:r>
              <a:rPr lang="en-CA" dirty="0">
                <a:latin typeface="+mn-lt"/>
              </a:rPr>
              <a:t>look at this question. </a:t>
            </a:r>
          </a:p>
          <a:p>
            <a:endParaRPr lang="en-CA" dirty="0">
              <a:latin typeface="+mn-lt"/>
            </a:endParaRPr>
          </a:p>
          <a:p>
            <a:r>
              <a:rPr lang="en-CA" b="1" i="1" dirty="0">
                <a:latin typeface="+mn-lt"/>
              </a:rPr>
              <a:t>Facilitator</a:t>
            </a:r>
            <a:r>
              <a:rPr lang="en-CA" b="1" i="1" baseline="0" dirty="0">
                <a:latin typeface="+mn-lt"/>
              </a:rPr>
              <a:t> Question: </a:t>
            </a:r>
            <a:r>
              <a:rPr lang="en-CA" dirty="0">
                <a:latin typeface="+mn-lt"/>
              </a:rPr>
              <a:t>How do you think your childhood experiences are different from the ones your child is experiencing today?</a:t>
            </a:r>
          </a:p>
          <a:p>
            <a:endParaRPr lang="en-US" dirty="0">
              <a:latin typeface="+mn-lt"/>
            </a:endParaRPr>
          </a:p>
          <a:p>
            <a:r>
              <a:rPr lang="en-US" i="1" dirty="0">
                <a:latin typeface="+mn-lt"/>
              </a:rPr>
              <a:t>(Give participants</a:t>
            </a:r>
            <a:r>
              <a:rPr lang="en-US" i="1" baseline="0" dirty="0">
                <a:latin typeface="+mn-lt"/>
              </a:rPr>
              <a:t> and opportunity to reflect and answer.)</a:t>
            </a:r>
            <a:endParaRPr lang="en-CA" i="1" dirty="0">
              <a:latin typeface="+mn-lt"/>
            </a:endParaRPr>
          </a:p>
          <a:p>
            <a:endParaRPr lang="en-CA" dirty="0">
              <a:latin typeface="+mn-lt"/>
            </a:endParaRPr>
          </a:p>
          <a:p>
            <a:r>
              <a:rPr lang="en-CA" b="1" i="1" dirty="0">
                <a:latin typeface="+mn-lt"/>
              </a:rPr>
              <a:t>Possible answers:</a:t>
            </a:r>
          </a:p>
          <a:p>
            <a:endParaRPr lang="en-CA" b="1" i="1" dirty="0">
              <a:latin typeface="+mn-lt"/>
            </a:endParaRPr>
          </a:p>
          <a:p>
            <a:pPr marL="173422" indent="-173422">
              <a:buFont typeface="Arial" panose="020B0604020202020204" pitchFamily="34" charset="0"/>
              <a:buChar char="•"/>
            </a:pPr>
            <a:r>
              <a:rPr lang="en-CA" i="1" dirty="0">
                <a:latin typeface="+mn-lt"/>
              </a:rPr>
              <a:t>Increased technology</a:t>
            </a:r>
          </a:p>
          <a:p>
            <a:endParaRPr lang="en-CA" i="1" dirty="0">
              <a:latin typeface="+mn-lt"/>
            </a:endParaRPr>
          </a:p>
          <a:p>
            <a:pPr marL="173422" indent="-173422">
              <a:buFont typeface="Arial" panose="020B0604020202020204" pitchFamily="34" charset="0"/>
              <a:buChar char="•"/>
            </a:pPr>
            <a:r>
              <a:rPr lang="en-CA" i="1" dirty="0">
                <a:latin typeface="+mn-lt"/>
              </a:rPr>
              <a:t>Children are playing less outside </a:t>
            </a:r>
          </a:p>
          <a:p>
            <a:r>
              <a:rPr lang="en-CA" b="1" i="0" dirty="0">
                <a:latin typeface="+mn-lt"/>
              </a:rPr>
              <a:t>	</a:t>
            </a:r>
          </a:p>
          <a:p>
            <a:r>
              <a:rPr lang="en-CA" b="1" i="1" dirty="0">
                <a:latin typeface="+mn-lt"/>
              </a:rPr>
              <a:t>Ask</a:t>
            </a:r>
            <a:r>
              <a:rPr lang="en-CA" b="1" i="1" baseline="0" dirty="0">
                <a:latin typeface="+mn-lt"/>
              </a:rPr>
              <a:t> parents: </a:t>
            </a:r>
            <a:r>
              <a:rPr lang="en-CA" b="0" i="0" baseline="0" dirty="0">
                <a:latin typeface="+mn-lt"/>
              </a:rPr>
              <a:t>W</a:t>
            </a:r>
            <a:r>
              <a:rPr lang="en-CA" i="0" dirty="0">
                <a:latin typeface="+mn-lt"/>
              </a:rPr>
              <a:t>hen did you come inside when you were young?  </a:t>
            </a:r>
            <a:r>
              <a:rPr lang="en-CA" b="1" i="1" dirty="0">
                <a:latin typeface="+mn-lt"/>
              </a:rPr>
              <a:t>Wait for response</a:t>
            </a:r>
            <a:endParaRPr lang="en-CA" b="0" i="0" dirty="0">
              <a:latin typeface="+mn-lt"/>
            </a:endParaRPr>
          </a:p>
          <a:p>
            <a:r>
              <a:rPr lang="en-CA" b="0" i="0" baseline="0" dirty="0">
                <a:latin typeface="+mn-lt"/>
              </a:rPr>
              <a:t>                      </a:t>
            </a:r>
            <a:r>
              <a:rPr lang="en-CA" i="0" dirty="0">
                <a:latin typeface="+mn-lt"/>
              </a:rPr>
              <a:t>How many rules did you have when you were outside?  </a:t>
            </a:r>
            <a:r>
              <a:rPr lang="en-CA" b="1" i="1" dirty="0">
                <a:latin typeface="+mn-lt"/>
              </a:rPr>
              <a:t>Wait for response</a:t>
            </a:r>
            <a:endParaRPr lang="en-CA" i="0" dirty="0">
              <a:latin typeface="+mn-lt"/>
            </a:endParaRPr>
          </a:p>
          <a:p>
            <a:endParaRPr lang="en-CA" i="0" dirty="0">
              <a:latin typeface="+mn-lt"/>
            </a:endParaRPr>
          </a:p>
          <a:p>
            <a:r>
              <a:rPr lang="en-CA" b="1" i="1" dirty="0">
                <a:latin typeface="+mn-lt"/>
              </a:rPr>
              <a:t>Then ask</a:t>
            </a:r>
            <a:r>
              <a:rPr lang="en-CA" b="1" i="0" dirty="0">
                <a:latin typeface="+mn-lt"/>
              </a:rPr>
              <a:t>…..</a:t>
            </a:r>
            <a:r>
              <a:rPr lang="en-CA" i="0" dirty="0">
                <a:latin typeface="+mn-lt"/>
              </a:rPr>
              <a:t> How many rules do your children have today?</a:t>
            </a:r>
          </a:p>
          <a:p>
            <a:endParaRPr lang="en-CA" i="0" dirty="0"/>
          </a:p>
        </p:txBody>
      </p:sp>
      <p:sp>
        <p:nvSpPr>
          <p:cNvPr id="4" name="Slide Number Placeholder 3"/>
          <p:cNvSpPr>
            <a:spLocks noGrp="1"/>
          </p:cNvSpPr>
          <p:nvPr>
            <p:ph type="sldNum" sz="quarter" idx="10"/>
          </p:nvPr>
        </p:nvSpPr>
        <p:spPr/>
        <p:txBody>
          <a:bodyPr/>
          <a:lstStyle/>
          <a:p>
            <a:fld id="{E7D6D0B5-6A59-D247-B8D5-B3B0F2648537}" type="slidenum">
              <a:rPr lang="en-US" smtClean="0"/>
              <a:t>7</a:t>
            </a:fld>
            <a:endParaRPr lang="en-US" dirty="0"/>
          </a:p>
        </p:txBody>
      </p:sp>
    </p:spTree>
    <p:extLst>
      <p:ext uri="{BB962C8B-B14F-4D97-AF65-F5344CB8AC3E}">
        <p14:creationId xmlns:p14="http://schemas.microsoft.com/office/powerpoint/2010/main" val="187516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CA" b="1" i="1" dirty="0">
                <a:latin typeface="+mn-lt"/>
              </a:rPr>
              <a:t>Facilitator Comment: </a:t>
            </a:r>
            <a:r>
              <a:rPr lang="en-CA" b="0" i="0" dirty="0">
                <a:latin typeface="+mn-lt"/>
              </a:rPr>
              <a:t>Just think about it, we got to run, jump, spin and meet all the energy needs of our body when we were younger. Our children still need to meet these energy needs and what happens when they run in the house, jump of the couch or spin in your living room?</a:t>
            </a:r>
          </a:p>
          <a:p>
            <a:endParaRPr lang="en-CA" b="0" i="0" dirty="0">
              <a:latin typeface="+mn-lt"/>
            </a:endParaRPr>
          </a:p>
          <a:p>
            <a:r>
              <a:rPr lang="en-CA" b="1" i="1" dirty="0">
                <a:latin typeface="+mn-lt"/>
              </a:rPr>
              <a:t>Other possible answers:</a:t>
            </a:r>
          </a:p>
          <a:p>
            <a:endParaRPr lang="en-CA" i="0" dirty="0">
              <a:latin typeface="+mn-lt"/>
            </a:endParaRPr>
          </a:p>
          <a:p>
            <a:pPr marL="173422" indent="-173422">
              <a:buFont typeface="Arial" panose="020B0604020202020204" pitchFamily="34" charset="0"/>
              <a:buChar char="•"/>
            </a:pPr>
            <a:r>
              <a:rPr lang="en-CA" i="1" dirty="0">
                <a:latin typeface="+mn-lt"/>
              </a:rPr>
              <a:t>Both parents are working</a:t>
            </a:r>
          </a:p>
          <a:p>
            <a:endParaRPr lang="en-CA" i="1" dirty="0">
              <a:latin typeface="+mn-lt"/>
            </a:endParaRPr>
          </a:p>
          <a:p>
            <a:pPr marL="173422" indent="-173422">
              <a:buFont typeface="Arial" panose="020B0604020202020204" pitchFamily="34" charset="0"/>
              <a:buChar char="•"/>
            </a:pPr>
            <a:r>
              <a:rPr lang="en-CA" i="1" dirty="0">
                <a:latin typeface="+mn-lt"/>
              </a:rPr>
              <a:t>More children are in childcare</a:t>
            </a:r>
          </a:p>
          <a:p>
            <a:endParaRPr lang="en-CA" i="1" dirty="0">
              <a:latin typeface="+mn-lt"/>
            </a:endParaRPr>
          </a:p>
          <a:p>
            <a:pPr marL="173422" indent="-173422">
              <a:buFont typeface="Arial" panose="020B0604020202020204" pitchFamily="34" charset="0"/>
              <a:buChar char="•"/>
            </a:pPr>
            <a:r>
              <a:rPr lang="en-CA" i="1" dirty="0">
                <a:latin typeface="+mn-lt"/>
              </a:rPr>
              <a:t>Communities or villages around our children have decreased…. More isolated parenting….parents feel judged.</a:t>
            </a:r>
          </a:p>
          <a:p>
            <a:endParaRPr lang="en-CA" i="1" dirty="0">
              <a:latin typeface="+mn-lt"/>
            </a:endParaRPr>
          </a:p>
          <a:p>
            <a:pPr marL="173422" indent="-173422">
              <a:buFont typeface="Arial" panose="020B0604020202020204" pitchFamily="34" charset="0"/>
              <a:buChar char="•"/>
            </a:pPr>
            <a:r>
              <a:rPr lang="en-CA" i="1" dirty="0">
                <a:latin typeface="+mn-lt"/>
              </a:rPr>
              <a:t>More single parents</a:t>
            </a:r>
          </a:p>
          <a:p>
            <a:endParaRPr lang="en-CA" dirty="0"/>
          </a:p>
          <a:p>
            <a:endParaRPr lang="en-CA" dirty="0"/>
          </a:p>
        </p:txBody>
      </p:sp>
      <p:sp>
        <p:nvSpPr>
          <p:cNvPr id="4" name="Slide Number Placeholder 3"/>
          <p:cNvSpPr>
            <a:spLocks noGrp="1"/>
          </p:cNvSpPr>
          <p:nvPr>
            <p:ph type="sldNum" sz="quarter" idx="10"/>
          </p:nvPr>
        </p:nvSpPr>
        <p:spPr/>
        <p:txBody>
          <a:bodyPr/>
          <a:lstStyle/>
          <a:p>
            <a:fld id="{E7D6D0B5-6A59-D247-B8D5-B3B0F2648537}" type="slidenum">
              <a:rPr lang="en-US" smtClean="0"/>
              <a:t>8</a:t>
            </a:fld>
            <a:endParaRPr lang="en-US" dirty="0"/>
          </a:p>
        </p:txBody>
      </p:sp>
    </p:spTree>
    <p:extLst>
      <p:ext uri="{BB962C8B-B14F-4D97-AF65-F5344CB8AC3E}">
        <p14:creationId xmlns:p14="http://schemas.microsoft.com/office/powerpoint/2010/main" val="72226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324DB-0B6A-40DD-B3FF-952ADEB18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8B8C83D8-F7C6-467A-AFEE-6B71C6274D66}"/>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D5E58509-AF54-4C1D-AA7E-CFA06FC83729}"/>
              </a:ext>
            </a:extLst>
          </p:cNvPr>
          <p:cNvSpPr>
            <a:spLocks noGrp="1"/>
          </p:cNvSpPr>
          <p:nvPr>
            <p:ph type="dt" sz="half" idx="10"/>
          </p:nvPr>
        </p:nvSpPr>
        <p:spPr/>
        <p:txBody>
          <a:bodyPr/>
          <a:lstStyle/>
          <a:p>
            <a:fld id="{0A06706B-4DAB-B144-8A6C-BF224C22753E}" type="datetime1">
              <a:rPr lang="en-CA" smtClean="0"/>
              <a:t>2022-01-31</a:t>
            </a:fld>
            <a:endParaRPr lang="en-CA" dirty="0"/>
          </a:p>
        </p:txBody>
      </p:sp>
      <p:sp>
        <p:nvSpPr>
          <p:cNvPr id="5" name="Footer Placeholder 4">
            <a:extLst>
              <a:ext uri="{FF2B5EF4-FFF2-40B4-BE49-F238E27FC236}">
                <a16:creationId xmlns:a16="http://schemas.microsoft.com/office/drawing/2014/main" xmlns="" id="{D6EF82A9-872F-4CEA-9819-2A454E55517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xmlns="" id="{B7B8D9DA-0525-478C-B65C-830C0E62A44D}"/>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4101167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8D548-56D0-40E3-8DEC-74DCA472A8A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1A12E628-F470-4566-8711-6AB732E0A9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52B2F64A-6FE3-47A7-A50D-DD1FDDDDE88B}"/>
              </a:ext>
            </a:extLst>
          </p:cNvPr>
          <p:cNvSpPr>
            <a:spLocks noGrp="1"/>
          </p:cNvSpPr>
          <p:nvPr>
            <p:ph type="dt" sz="half" idx="10"/>
          </p:nvPr>
        </p:nvSpPr>
        <p:spPr/>
        <p:txBody>
          <a:bodyPr/>
          <a:lstStyle/>
          <a:p>
            <a:fld id="{4C2E14AE-8292-DD47-BEAA-2640976B284C}" type="datetime1">
              <a:rPr lang="en-CA" smtClean="0"/>
              <a:t>2022-01-31</a:t>
            </a:fld>
            <a:endParaRPr lang="en-CA" dirty="0"/>
          </a:p>
        </p:txBody>
      </p:sp>
      <p:sp>
        <p:nvSpPr>
          <p:cNvPr id="5" name="Footer Placeholder 4">
            <a:extLst>
              <a:ext uri="{FF2B5EF4-FFF2-40B4-BE49-F238E27FC236}">
                <a16:creationId xmlns:a16="http://schemas.microsoft.com/office/drawing/2014/main" xmlns="" id="{FB4707A0-E8B4-4182-B64A-18AA9BE30D0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xmlns="" id="{12C0FF25-C197-4786-AA63-0F3CA63F3CC8}"/>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9912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DA8EE4-9505-453C-A818-526AD0B34BC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FAE704D5-1836-4ED5-9423-2611DBA1939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D3423CED-03BD-4543-BAA4-3A2669C4BE95}"/>
              </a:ext>
            </a:extLst>
          </p:cNvPr>
          <p:cNvSpPr>
            <a:spLocks noGrp="1"/>
          </p:cNvSpPr>
          <p:nvPr>
            <p:ph type="dt" sz="half" idx="10"/>
          </p:nvPr>
        </p:nvSpPr>
        <p:spPr/>
        <p:txBody>
          <a:bodyPr/>
          <a:lstStyle/>
          <a:p>
            <a:fld id="{DCD2056C-006E-F648-A38B-1D8BEE0F6FEB}" type="datetime1">
              <a:rPr lang="en-CA" smtClean="0"/>
              <a:t>2022-01-31</a:t>
            </a:fld>
            <a:endParaRPr lang="en-CA" dirty="0"/>
          </a:p>
        </p:txBody>
      </p:sp>
      <p:sp>
        <p:nvSpPr>
          <p:cNvPr id="5" name="Footer Placeholder 4">
            <a:extLst>
              <a:ext uri="{FF2B5EF4-FFF2-40B4-BE49-F238E27FC236}">
                <a16:creationId xmlns:a16="http://schemas.microsoft.com/office/drawing/2014/main" xmlns="" id="{9C0E3EA2-4E7B-43AB-BC1C-74581024110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xmlns="" id="{A63383E0-202B-4CCE-889E-4DA834CC3FD5}"/>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238079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8C272-0FA7-42BD-AB9A-8A1A8C454C7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707A3128-BF51-417A-9F34-A905DF24FA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13FA171-4793-4B0A-8E12-072991CAB69B}"/>
              </a:ext>
            </a:extLst>
          </p:cNvPr>
          <p:cNvSpPr>
            <a:spLocks noGrp="1"/>
          </p:cNvSpPr>
          <p:nvPr>
            <p:ph type="dt" sz="half" idx="10"/>
          </p:nvPr>
        </p:nvSpPr>
        <p:spPr/>
        <p:txBody>
          <a:bodyPr/>
          <a:lstStyle/>
          <a:p>
            <a:fld id="{CAFD0483-CA80-A84A-A5A2-9BD6D83A3A3F}" type="datetime1">
              <a:rPr lang="en-CA" smtClean="0"/>
              <a:t>2022-01-31</a:t>
            </a:fld>
            <a:endParaRPr lang="en-CA" dirty="0"/>
          </a:p>
        </p:txBody>
      </p:sp>
      <p:sp>
        <p:nvSpPr>
          <p:cNvPr id="5" name="Footer Placeholder 4">
            <a:extLst>
              <a:ext uri="{FF2B5EF4-FFF2-40B4-BE49-F238E27FC236}">
                <a16:creationId xmlns:a16="http://schemas.microsoft.com/office/drawing/2014/main" xmlns="" id="{EBD45331-A5DC-4F6F-B4B6-195F214FC0E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xmlns="" id="{506FD4FC-DDBC-4731-830F-20675A4033D0}"/>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122867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46DF1-3B1C-4CF1-82CB-48DEC256A10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4801618C-0116-47A0-8705-24997E87B90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9A4F64E-D54F-4313-BFE3-EB8C5E4E5317}"/>
              </a:ext>
            </a:extLst>
          </p:cNvPr>
          <p:cNvSpPr>
            <a:spLocks noGrp="1"/>
          </p:cNvSpPr>
          <p:nvPr>
            <p:ph type="dt" sz="half" idx="10"/>
          </p:nvPr>
        </p:nvSpPr>
        <p:spPr/>
        <p:txBody>
          <a:bodyPr/>
          <a:lstStyle/>
          <a:p>
            <a:fld id="{73C9B1C8-218B-FE40-99FA-7DDD71AD7448}" type="datetime1">
              <a:rPr lang="en-CA" smtClean="0"/>
              <a:t>2022-01-31</a:t>
            </a:fld>
            <a:endParaRPr lang="en-CA" dirty="0"/>
          </a:p>
        </p:txBody>
      </p:sp>
      <p:sp>
        <p:nvSpPr>
          <p:cNvPr id="5" name="Footer Placeholder 4">
            <a:extLst>
              <a:ext uri="{FF2B5EF4-FFF2-40B4-BE49-F238E27FC236}">
                <a16:creationId xmlns:a16="http://schemas.microsoft.com/office/drawing/2014/main" xmlns="" id="{8C3AE435-4221-447D-BEFF-01318323367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xmlns="" id="{619FBE6C-598C-4C13-8F57-2E1466A2969E}"/>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107984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4CFF1-0DA1-4864-BBCC-5CB796BCEB1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7A3FA9E3-94F0-44CB-8D17-D8D9B40117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47CD3D64-B249-4C63-8896-1FEE9BCF04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F4B0D131-3A96-409D-8D42-D0D9578D3615}"/>
              </a:ext>
            </a:extLst>
          </p:cNvPr>
          <p:cNvSpPr>
            <a:spLocks noGrp="1"/>
          </p:cNvSpPr>
          <p:nvPr>
            <p:ph type="dt" sz="half" idx="10"/>
          </p:nvPr>
        </p:nvSpPr>
        <p:spPr/>
        <p:txBody>
          <a:bodyPr/>
          <a:lstStyle/>
          <a:p>
            <a:fld id="{3F3BBA00-8A7B-C844-8057-B751C437F541}" type="datetime1">
              <a:rPr lang="en-CA" smtClean="0"/>
              <a:t>2022-01-31</a:t>
            </a:fld>
            <a:endParaRPr lang="en-CA" dirty="0"/>
          </a:p>
        </p:txBody>
      </p:sp>
      <p:sp>
        <p:nvSpPr>
          <p:cNvPr id="6" name="Footer Placeholder 5">
            <a:extLst>
              <a:ext uri="{FF2B5EF4-FFF2-40B4-BE49-F238E27FC236}">
                <a16:creationId xmlns:a16="http://schemas.microsoft.com/office/drawing/2014/main" xmlns="" id="{102D077C-8E53-49B9-BFF8-B9BBB2AB2DCD}"/>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xmlns="" id="{C9DBAC4A-7865-4613-AFDE-F1C8B85E9259}"/>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373014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B9BE7-3431-466F-A20B-EEE414D53BC7}"/>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BFEFDAFC-80B1-46AD-80E4-0259041DE6C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FDE0224-94FC-460C-AF4A-823A02DBE58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0E86201C-0505-4E27-B818-1D74591CACD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80F63CC-7A4F-4098-99CD-CD9511EA364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10992454-137F-4613-9BE0-B1F0B124196E}"/>
              </a:ext>
            </a:extLst>
          </p:cNvPr>
          <p:cNvSpPr>
            <a:spLocks noGrp="1"/>
          </p:cNvSpPr>
          <p:nvPr>
            <p:ph type="dt" sz="half" idx="10"/>
          </p:nvPr>
        </p:nvSpPr>
        <p:spPr/>
        <p:txBody>
          <a:bodyPr/>
          <a:lstStyle/>
          <a:p>
            <a:fld id="{9219B142-F825-BA4C-96C6-B237951F016C}" type="datetime1">
              <a:rPr lang="en-CA" smtClean="0"/>
              <a:t>2022-01-31</a:t>
            </a:fld>
            <a:endParaRPr lang="en-CA" dirty="0"/>
          </a:p>
        </p:txBody>
      </p:sp>
      <p:sp>
        <p:nvSpPr>
          <p:cNvPr id="8" name="Footer Placeholder 7">
            <a:extLst>
              <a:ext uri="{FF2B5EF4-FFF2-40B4-BE49-F238E27FC236}">
                <a16:creationId xmlns:a16="http://schemas.microsoft.com/office/drawing/2014/main" xmlns="" id="{5DF54D94-B843-4B16-A432-2E4ED2ECF61D}"/>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xmlns="" id="{E5198BF6-0E9D-416F-91D5-6E398E6498A3}"/>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766794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DAC42-D3E2-467C-A1C8-37C3053A75F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48D9720E-9A9E-4530-8CFE-C14464CD9180}"/>
              </a:ext>
            </a:extLst>
          </p:cNvPr>
          <p:cNvSpPr>
            <a:spLocks noGrp="1"/>
          </p:cNvSpPr>
          <p:nvPr>
            <p:ph type="dt" sz="half" idx="10"/>
          </p:nvPr>
        </p:nvSpPr>
        <p:spPr/>
        <p:txBody>
          <a:bodyPr/>
          <a:lstStyle/>
          <a:p>
            <a:fld id="{C0B6FDA0-AF1D-954B-9C21-FAFCC558E1E0}" type="datetime1">
              <a:rPr lang="en-CA" smtClean="0"/>
              <a:t>2022-01-31</a:t>
            </a:fld>
            <a:endParaRPr lang="en-CA" dirty="0"/>
          </a:p>
        </p:txBody>
      </p:sp>
      <p:sp>
        <p:nvSpPr>
          <p:cNvPr id="4" name="Footer Placeholder 3">
            <a:extLst>
              <a:ext uri="{FF2B5EF4-FFF2-40B4-BE49-F238E27FC236}">
                <a16:creationId xmlns:a16="http://schemas.microsoft.com/office/drawing/2014/main" xmlns="" id="{FFAFA8F0-89C0-47B5-9281-8C2139CE9DC6}"/>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xmlns="" id="{B4549459-66F5-41FD-A8C0-326502A84BDB}"/>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1004442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0F5B6B-31FD-46B2-95B7-035D962E1F2A}"/>
              </a:ext>
            </a:extLst>
          </p:cNvPr>
          <p:cNvSpPr>
            <a:spLocks noGrp="1"/>
          </p:cNvSpPr>
          <p:nvPr>
            <p:ph type="dt" sz="half" idx="10"/>
          </p:nvPr>
        </p:nvSpPr>
        <p:spPr/>
        <p:txBody>
          <a:bodyPr/>
          <a:lstStyle/>
          <a:p>
            <a:fld id="{4CC85EF9-D3C8-E142-9D2C-E149FA75864A}" type="datetime1">
              <a:rPr lang="en-CA" smtClean="0"/>
              <a:t>2022-01-31</a:t>
            </a:fld>
            <a:endParaRPr lang="en-CA" dirty="0"/>
          </a:p>
        </p:txBody>
      </p:sp>
      <p:sp>
        <p:nvSpPr>
          <p:cNvPr id="3" name="Footer Placeholder 2">
            <a:extLst>
              <a:ext uri="{FF2B5EF4-FFF2-40B4-BE49-F238E27FC236}">
                <a16:creationId xmlns:a16="http://schemas.microsoft.com/office/drawing/2014/main" xmlns="" id="{C5CC6CE3-C727-41D3-842E-B527A8331057}"/>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xmlns="" id="{0A43621B-28FC-446D-BA17-2D8C5BBC06B9}"/>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10997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8027BC-EA83-4153-B4BE-608A33049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7F48FEBA-600B-435B-998E-57DB368FA23A}"/>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C21994C9-F18C-41E2-8868-A891E79DF59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386C22D-AFC9-470A-B061-C0163882277E}"/>
              </a:ext>
            </a:extLst>
          </p:cNvPr>
          <p:cNvSpPr>
            <a:spLocks noGrp="1"/>
          </p:cNvSpPr>
          <p:nvPr>
            <p:ph type="dt" sz="half" idx="10"/>
          </p:nvPr>
        </p:nvSpPr>
        <p:spPr/>
        <p:txBody>
          <a:bodyPr/>
          <a:lstStyle/>
          <a:p>
            <a:fld id="{F6F844C4-43C2-004C-970A-461DCD143770}" type="datetime1">
              <a:rPr lang="en-CA" smtClean="0"/>
              <a:t>2022-01-31</a:t>
            </a:fld>
            <a:endParaRPr lang="en-CA" dirty="0"/>
          </a:p>
        </p:txBody>
      </p:sp>
      <p:sp>
        <p:nvSpPr>
          <p:cNvPr id="6" name="Footer Placeholder 5">
            <a:extLst>
              <a:ext uri="{FF2B5EF4-FFF2-40B4-BE49-F238E27FC236}">
                <a16:creationId xmlns:a16="http://schemas.microsoft.com/office/drawing/2014/main" xmlns="" id="{15F9FC9D-062B-45C8-857B-0CA74AC184DB}"/>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xmlns="" id="{F77D8550-1957-4431-9130-FFC60BAD4857}"/>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20932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F0CF7-F4B9-4B10-BB09-53DAF88E0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42E1C8D2-A978-454A-9E41-BE592678F454}"/>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dirty="0"/>
          </a:p>
        </p:txBody>
      </p:sp>
      <p:sp>
        <p:nvSpPr>
          <p:cNvPr id="4" name="Text Placeholder 3">
            <a:extLst>
              <a:ext uri="{FF2B5EF4-FFF2-40B4-BE49-F238E27FC236}">
                <a16:creationId xmlns:a16="http://schemas.microsoft.com/office/drawing/2014/main" xmlns="" id="{19CE4C5C-EFFD-4E4E-87FB-90C35525FE6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679D90A-A340-469C-8579-8B977293AE48}"/>
              </a:ext>
            </a:extLst>
          </p:cNvPr>
          <p:cNvSpPr>
            <a:spLocks noGrp="1"/>
          </p:cNvSpPr>
          <p:nvPr>
            <p:ph type="dt" sz="half" idx="10"/>
          </p:nvPr>
        </p:nvSpPr>
        <p:spPr/>
        <p:txBody>
          <a:bodyPr/>
          <a:lstStyle/>
          <a:p>
            <a:fld id="{B73EBF75-2121-3B44-8920-3188118F2F98}" type="datetime1">
              <a:rPr lang="en-CA" smtClean="0"/>
              <a:t>2022-01-31</a:t>
            </a:fld>
            <a:endParaRPr lang="en-CA" dirty="0"/>
          </a:p>
        </p:txBody>
      </p:sp>
      <p:sp>
        <p:nvSpPr>
          <p:cNvPr id="6" name="Footer Placeholder 5">
            <a:extLst>
              <a:ext uri="{FF2B5EF4-FFF2-40B4-BE49-F238E27FC236}">
                <a16:creationId xmlns:a16="http://schemas.microsoft.com/office/drawing/2014/main" xmlns="" id="{0261BCFE-3E81-4EB5-AF57-85535582F712}"/>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xmlns="" id="{951E33CF-E5A2-4E10-BF81-1E14B52C4CC2}"/>
              </a:ext>
            </a:extLst>
          </p:cNvPr>
          <p:cNvSpPr>
            <a:spLocks noGrp="1"/>
          </p:cNvSpPr>
          <p:nvPr>
            <p:ph type="sldNum" sz="quarter" idx="12"/>
          </p:nvPr>
        </p:nvSpPr>
        <p:spPr/>
        <p:txBody>
          <a:bodyPr/>
          <a:lstStyle/>
          <a:p>
            <a:fld id="{FE0EAC0E-5168-4387-995B-DF845DAE16CB}" type="slidenum">
              <a:rPr lang="en-CA" smtClean="0"/>
              <a:t>‹#›</a:t>
            </a:fld>
            <a:endParaRPr lang="en-CA" dirty="0"/>
          </a:p>
        </p:txBody>
      </p:sp>
    </p:spTree>
    <p:extLst>
      <p:ext uri="{BB962C8B-B14F-4D97-AF65-F5344CB8AC3E}">
        <p14:creationId xmlns:p14="http://schemas.microsoft.com/office/powerpoint/2010/main" val="253945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DD32B47-CE38-4F99-BE59-0F284048641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1CD38646-4BB8-4F3E-89C9-A934DAAA3F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C1016156-C8F8-4D6C-B6BA-C2B58753F35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E04E-5865-A342-8724-93FF24E32359}" type="datetime1">
              <a:rPr lang="en-CA" smtClean="0"/>
              <a:t>2022-01-31</a:t>
            </a:fld>
            <a:endParaRPr lang="en-CA" dirty="0"/>
          </a:p>
        </p:txBody>
      </p:sp>
      <p:sp>
        <p:nvSpPr>
          <p:cNvPr id="5" name="Footer Placeholder 4">
            <a:extLst>
              <a:ext uri="{FF2B5EF4-FFF2-40B4-BE49-F238E27FC236}">
                <a16:creationId xmlns:a16="http://schemas.microsoft.com/office/drawing/2014/main" xmlns="" id="{20BB5F1D-630D-41C3-9A39-DCC404B9376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xmlns="" id="{7B160F7F-FE7D-4712-A732-7593EC6D229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EAC0E-5168-4387-995B-DF845DAE16CB}" type="slidenum">
              <a:rPr lang="en-CA" smtClean="0"/>
              <a:t>‹#›</a:t>
            </a:fld>
            <a:endParaRPr lang="en-CA" dirty="0"/>
          </a:p>
        </p:txBody>
      </p:sp>
    </p:spTree>
    <p:extLst>
      <p:ext uri="{BB962C8B-B14F-4D97-AF65-F5344CB8AC3E}">
        <p14:creationId xmlns:p14="http://schemas.microsoft.com/office/powerpoint/2010/main" val="417413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youtube.com/watch?v=K3axU2b0dD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youtube.com/watch?v=okpg-lVWL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youtube.com/watch?v=apzXGEbZht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5.tiff"/><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apzXGEbZht0" TargetMode="External"/><Relationship Id="rId13" Type="http://schemas.openxmlformats.org/officeDocument/2006/relationships/hyperlink" Target="https://www.shutterstock.com/image-illustration/important-question-arises-character-141613780" TargetMode="External"/><Relationship Id="rId3" Type="http://schemas.openxmlformats.org/officeDocument/2006/relationships/image" Target="../media/image2.png"/><Relationship Id="rId7" Type="http://schemas.openxmlformats.org/officeDocument/2006/relationships/hyperlink" Target="https://www.youtube.com/watch?v=okpg-lVWLbE" TargetMode="External"/><Relationship Id="rId12" Type="http://schemas.openxmlformats.org/officeDocument/2006/relationships/hyperlink" Target="https://fampay.in/blog/a-marketers-guide-to-moment-marketing/"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www.youtube.com/watch?v=K3axU2b0dD" TargetMode="External"/><Relationship Id="rId11" Type="http://schemas.openxmlformats.org/officeDocument/2006/relationships/hyperlink" Target="https://www.shutterstock.com/image-photo/laptop-on-table-loading-bar-load-563181544" TargetMode="External"/><Relationship Id="rId5" Type="http://schemas.openxmlformats.org/officeDocument/2006/relationships/hyperlink" Target="https://medicalxpress.com/news/2015-05-microsoft-human-attention-span-lags.html" TargetMode="External"/><Relationship Id="rId10" Type="http://schemas.openxmlformats.org/officeDocument/2006/relationships/hyperlink" Target="https://medicalxpress.com/news/2015-05-Microsoft-human-attention-span-lags.html" TargetMode="External"/><Relationship Id="rId4" Type="http://schemas.openxmlformats.org/officeDocument/2006/relationships/hyperlink" Target="http://www.developingchildharvard.edu/" TargetMode="External"/><Relationship Id="rId9" Type="http://schemas.openxmlformats.org/officeDocument/2006/relationships/hyperlink" Target="https://www.shutterstock.com/image-photo/gold-fish-isolated-on-white-background-560580493"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shutterstock.com/image-photo/little-toddler-doing-puzzle-boy-learns-618380708" TargetMode="External"/><Relationship Id="rId13" Type="http://schemas.openxmlformats.org/officeDocument/2006/relationships/hyperlink" Target="https://quotefancy.com/quote/866192/Maya-Angelou-Do-the-best-you-can-until-you-know-better-Then-when-you-know-better-do" TargetMode="External"/><Relationship Id="rId3" Type="http://schemas.openxmlformats.org/officeDocument/2006/relationships/image" Target="../media/image2.png"/><Relationship Id="rId7" Type="http://schemas.openxmlformats.org/officeDocument/2006/relationships/hyperlink" Target="https://www.shutterstock.com/image-photo/kids-preschooler-eating-food-kindergarten-home-242983099" TargetMode="External"/><Relationship Id="rId12" Type="http://schemas.openxmlformats.org/officeDocument/2006/relationships/hyperlink" Target="https://www.shutterstock.com/image-vector/tangled-grungy-round-scribble-hand-drawn-1139800124"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s://www.shutterstock.com/image-photo/attention-deficit-hyperactivity-disorder-adhd-children-334162937" TargetMode="External"/><Relationship Id="rId11" Type="http://schemas.openxmlformats.org/officeDocument/2006/relationships/hyperlink" Target="https://www.shutterstock.com/image-photo/caring-worried-african-american-mother-holding-1417298627" TargetMode="External"/><Relationship Id="rId5" Type="http://schemas.openxmlformats.org/officeDocument/2006/relationships/hyperlink" Target="https://www.shutterstock.com/image-photo/group-young-children-running-along-path-388695901" TargetMode="External"/><Relationship Id="rId15" Type="http://schemas.openxmlformats.org/officeDocument/2006/relationships/hyperlink" Target="https://www.shutterstock.com/image-photo/kids-paint-outdoors-portrait-child-girl-1420851536" TargetMode="External"/><Relationship Id="rId10" Type="http://schemas.openxmlformats.org/officeDocument/2006/relationships/hyperlink" Target="https://www.shutterstock.com/image-photo/shocked-grandma-closing-ears-not-hear-1231591498" TargetMode="External"/><Relationship Id="rId4" Type="http://schemas.openxmlformats.org/officeDocument/2006/relationships/hyperlink" Target="https://www.shutterstock.com/image-illustration/question-mark-3d-man-people-interrogate-578984896" TargetMode="External"/><Relationship Id="rId9" Type="http://schemas.openxmlformats.org/officeDocument/2006/relationships/hyperlink" Target="https://www.shutterstock.com/image-photo/young-boy-girl-fighting-over-bear-68621137" TargetMode="External"/><Relationship Id="rId14" Type="http://schemas.openxmlformats.org/officeDocument/2006/relationships/hyperlink" Target="https://www.shutterstock.com/image-photo/love-you-dad-handsome-young-man-1085099018"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shutterstock.com/image-photo/skeptic-portrait-ponderer-girl-102189820" TargetMode="External"/><Relationship Id="rId13" Type="http://schemas.openxmlformats.org/officeDocument/2006/relationships/hyperlink" Target="https://www.shutterstock.com/image-photo/young-black-boy-playing-on-back-557001508" TargetMode="External"/><Relationship Id="rId3" Type="http://schemas.openxmlformats.org/officeDocument/2006/relationships/image" Target="../media/image2.png"/><Relationship Id="rId7" Type="http://schemas.openxmlformats.org/officeDocument/2006/relationships/hyperlink" Target="https://www.shutterstock.com/image-photo/beautiful-little-son-sitting-on-stairs-1498736861" TargetMode="External"/><Relationship Id="rId12" Type="http://schemas.openxmlformats.org/officeDocument/2006/relationships/hyperlink" Target="https://www.shutterstock.com/image-photo/cute-mother-kid-boy-playing-together-103089908"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www.shutterstock.com/image-photo/close-portrait-crying-little-girl-playing-334700336" TargetMode="External"/><Relationship Id="rId11" Type="http://schemas.openxmlformats.org/officeDocument/2006/relationships/hyperlink" Target="https://www.shutterstock.com/image-photo/happy-loving-family-mother-baby-boy-1309043608" TargetMode="External"/><Relationship Id="rId5" Type="http://schemas.openxmlformats.org/officeDocument/2006/relationships/hyperlink" Target="https://www.shutterstock.com/image-photo/smiling-african-american-father-little-son-1078367516" TargetMode="External"/><Relationship Id="rId10" Type="http://schemas.openxmlformats.org/officeDocument/2006/relationships/hyperlink" Target="https://www.shutterstock.com/image-photo/parents-sitting-children-reading-story-indoors-114642343" TargetMode="External"/><Relationship Id="rId4" Type="http://schemas.openxmlformats.org/officeDocument/2006/relationships/hyperlink" Target="https://www.shutterstock.com/image-photo/little-daughter-showing-mother-something-isolated-106791110" TargetMode="External"/><Relationship Id="rId9" Type="http://schemas.openxmlformats.org/officeDocument/2006/relationships/hyperlink" Target="https://www.shutterstock.com/image-vector/question-mark-words-vector-concept-243224158" TargetMode="External"/><Relationship Id="rId14" Type="http://schemas.openxmlformats.org/officeDocument/2006/relationships/hyperlink" Target="https://www.shutterstock.com/image-photo/mother-children-playing-building-blocks-bedroom-627688985"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740C187-D10A-D04F-8142-096F34628711}"/>
              </a:ext>
            </a:extLst>
          </p:cNvPr>
          <p:cNvSpPr>
            <a:spLocks noGrp="1"/>
          </p:cNvSpPr>
          <p:nvPr>
            <p:ph type="sldNum" sz="quarter" idx="12"/>
          </p:nvPr>
        </p:nvSpPr>
        <p:spPr/>
        <p:txBody>
          <a:bodyPr/>
          <a:lstStyle/>
          <a:p>
            <a:fld id="{FE0EAC0E-5168-4387-995B-DF845DAE16CB}" type="slidenum">
              <a:rPr lang="en-CA" smtClean="0"/>
              <a:t>0</a:t>
            </a:fld>
            <a:endParaRPr lang="en-CA" dirty="0"/>
          </a:p>
        </p:txBody>
      </p:sp>
      <p:pic>
        <p:nvPicPr>
          <p:cNvPr id="4" name="Picture 3">
            <a:extLst>
              <a:ext uri="{FF2B5EF4-FFF2-40B4-BE49-F238E27FC236}">
                <a16:creationId xmlns:a16="http://schemas.microsoft.com/office/drawing/2014/main" xmlns="" id="{82D10C62-F420-CA42-8E79-3B818313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2143419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D1CC956-703D-8248-B488-B303D1DF6315}"/>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7" name="Rectangle 6"/>
          <p:cNvSpPr/>
          <p:nvPr/>
        </p:nvSpPr>
        <p:spPr>
          <a:xfrm>
            <a:off x="1254631" y="2907418"/>
            <a:ext cx="9697453" cy="1754326"/>
          </a:xfrm>
          <a:prstGeom prst="rect">
            <a:avLst/>
          </a:prstGeom>
        </p:spPr>
        <p:txBody>
          <a:bodyPr wrap="square">
            <a:spAutoFit/>
          </a:bodyPr>
          <a:lstStyle/>
          <a:p>
            <a:pPr algn="ctr"/>
            <a:r>
              <a:rPr lang="en-CA" sz="3600" dirty="0">
                <a:latin typeface="AndesBook" panose="02000000000000000000" pitchFamily="2" charset="0"/>
              </a:rPr>
              <a:t>As a result, </a:t>
            </a:r>
            <a:r>
              <a:rPr lang="en-CA" sz="3600" dirty="0" smtClean="0">
                <a:latin typeface="AndesBook" panose="02000000000000000000" pitchFamily="2" charset="0"/>
              </a:rPr>
              <a:t/>
            </a:r>
            <a:br>
              <a:rPr lang="en-CA" sz="3600" dirty="0" smtClean="0">
                <a:latin typeface="AndesBook" panose="02000000000000000000" pitchFamily="2" charset="0"/>
              </a:rPr>
            </a:br>
            <a:r>
              <a:rPr lang="en-CA" sz="3600" dirty="0" smtClean="0">
                <a:latin typeface="AndesBook" panose="02000000000000000000" pitchFamily="2" charset="0"/>
              </a:rPr>
              <a:t>should </a:t>
            </a:r>
            <a:r>
              <a:rPr lang="en-CA" sz="3600" dirty="0">
                <a:latin typeface="AndesBook" panose="02000000000000000000" pitchFamily="2" charset="0"/>
              </a:rPr>
              <a:t>we </a:t>
            </a:r>
            <a:r>
              <a:rPr lang="en-CA" sz="3600" dirty="0" smtClean="0">
                <a:latin typeface="AndesBook" panose="02000000000000000000" pitchFamily="2" charset="0"/>
              </a:rPr>
              <a:t>be  </a:t>
            </a:r>
            <a:r>
              <a:rPr lang="en-CA" sz="3600" dirty="0">
                <a:latin typeface="AndesBook" panose="02000000000000000000" pitchFamily="2" charset="0"/>
              </a:rPr>
              <a:t>parenting </a:t>
            </a:r>
            <a:endParaRPr lang="en-CA" sz="3600" dirty="0" smtClean="0">
              <a:latin typeface="AndesBook" panose="02000000000000000000" pitchFamily="2" charset="0"/>
            </a:endParaRPr>
          </a:p>
          <a:p>
            <a:pPr algn="ctr"/>
            <a:r>
              <a:rPr lang="en-CA" sz="3600" dirty="0" smtClean="0">
                <a:latin typeface="AndesBook" panose="02000000000000000000" pitchFamily="2" charset="0"/>
              </a:rPr>
              <a:t>and caregiving differently</a:t>
            </a:r>
            <a:r>
              <a:rPr lang="en-CA" sz="3600" dirty="0">
                <a:latin typeface="AndesBook" panose="02000000000000000000" pitchFamily="2" charset="0"/>
              </a:rPr>
              <a:t>?</a:t>
            </a:r>
          </a:p>
        </p:txBody>
      </p:sp>
      <p:sp>
        <p:nvSpPr>
          <p:cNvPr id="2" name="Slide Number Placeholder 1">
            <a:extLst>
              <a:ext uri="{FF2B5EF4-FFF2-40B4-BE49-F238E27FC236}">
                <a16:creationId xmlns:a16="http://schemas.microsoft.com/office/drawing/2014/main" xmlns="" id="{38B6F7E5-27DD-F644-A56F-9F58E0C7DC21}"/>
              </a:ext>
            </a:extLst>
          </p:cNvPr>
          <p:cNvSpPr>
            <a:spLocks noGrp="1"/>
          </p:cNvSpPr>
          <p:nvPr>
            <p:ph type="sldNum" sz="quarter" idx="12"/>
          </p:nvPr>
        </p:nvSpPr>
        <p:spPr/>
        <p:txBody>
          <a:bodyPr/>
          <a:lstStyle/>
          <a:p>
            <a:fld id="{FE0EAC0E-5168-4387-995B-DF845DAE16CB}" type="slidenum">
              <a:rPr lang="en-CA" smtClean="0"/>
              <a:t>9</a:t>
            </a:fld>
            <a:endParaRPr lang="en-CA" dirty="0"/>
          </a:p>
        </p:txBody>
      </p:sp>
      <p:sp>
        <p:nvSpPr>
          <p:cNvPr id="5" name="TextBox 4"/>
          <p:cNvSpPr txBox="1"/>
          <p:nvPr/>
        </p:nvSpPr>
        <p:spPr>
          <a:xfrm>
            <a:off x="3995229" y="293758"/>
            <a:ext cx="3543711" cy="707886"/>
          </a:xfrm>
          <a:prstGeom prst="rect">
            <a:avLst/>
          </a:prstGeom>
          <a:noFill/>
        </p:spPr>
        <p:txBody>
          <a:bodyPr wrap="square" rtlCol="0">
            <a:spAutoFit/>
          </a:bodyPr>
          <a:lstStyle/>
          <a:p>
            <a:r>
              <a:rPr lang="en-US" sz="4000" b="1" dirty="0">
                <a:latin typeface="AndesSemiBold" panose="02000000000000000000" pitchFamily="2" charset="0"/>
              </a:rPr>
              <a:t> Why Change? </a:t>
            </a:r>
          </a:p>
        </p:txBody>
      </p:sp>
    </p:spTree>
    <p:extLst>
      <p:ext uri="{BB962C8B-B14F-4D97-AF65-F5344CB8AC3E}">
        <p14:creationId xmlns:p14="http://schemas.microsoft.com/office/powerpoint/2010/main" val="644352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B9F3364-3821-4245-B687-B3F024D10057}"/>
              </a:ext>
            </a:extLst>
          </p:cNvPr>
          <p:cNvPicPr>
            <a:picLocks noChangeAspect="1"/>
          </p:cNvPicPr>
          <p:nvPr/>
        </p:nvPicPr>
        <p:blipFill>
          <a:blip r:embed="rId3"/>
          <a:stretch>
            <a:fillRect/>
          </a:stretch>
        </p:blipFill>
        <p:spPr>
          <a:xfrm>
            <a:off x="-14711" y="0"/>
            <a:ext cx="12206711" cy="6858000"/>
          </a:xfrm>
          <a:prstGeom prst="rect">
            <a:avLst/>
          </a:prstGeom>
          <a:solidFill>
            <a:schemeClr val="accent4"/>
          </a:solidFill>
        </p:spPr>
      </p:pic>
      <p:sp>
        <p:nvSpPr>
          <p:cNvPr id="7" name="Rectangle 6"/>
          <p:cNvSpPr/>
          <p:nvPr/>
        </p:nvSpPr>
        <p:spPr>
          <a:xfrm>
            <a:off x="5005802" y="3440069"/>
            <a:ext cx="4777708" cy="954107"/>
          </a:xfrm>
          <a:prstGeom prst="rect">
            <a:avLst/>
          </a:prstGeom>
        </p:spPr>
        <p:txBody>
          <a:bodyPr wrap="square">
            <a:spAutoFit/>
          </a:bodyPr>
          <a:lstStyle/>
          <a:p>
            <a:pPr algn="ctr"/>
            <a:r>
              <a:rPr lang="en-CA" sz="2800" dirty="0">
                <a:latin typeface="AndesBook" panose="02000000000000000000" pitchFamily="2" charset="0"/>
              </a:rPr>
              <a:t>What do you </a:t>
            </a:r>
            <a:r>
              <a:rPr lang="en-CA" sz="2800" dirty="0" smtClean="0">
                <a:latin typeface="AndesBook" panose="02000000000000000000" pitchFamily="2" charset="0"/>
              </a:rPr>
              <a:t>hope </a:t>
            </a:r>
            <a:r>
              <a:rPr lang="en-CA" sz="2800" dirty="0">
                <a:latin typeface="AndesBook" panose="02000000000000000000" pitchFamily="2" charset="0"/>
              </a:rPr>
              <a:t>for your </a:t>
            </a:r>
          </a:p>
          <a:p>
            <a:pPr algn="ctr"/>
            <a:r>
              <a:rPr lang="en-CA" sz="2800" dirty="0" smtClean="0">
                <a:latin typeface="AndesBook" panose="02000000000000000000" pitchFamily="2" charset="0"/>
              </a:rPr>
              <a:t>children</a:t>
            </a:r>
            <a:r>
              <a:rPr lang="en-CA" sz="2800" dirty="0">
                <a:latin typeface="AndesBook" panose="02000000000000000000" pitchFamily="2" charset="0"/>
              </a:rPr>
              <a:t>, 20 years from now?</a:t>
            </a:r>
          </a:p>
        </p:txBody>
      </p:sp>
      <p:sp>
        <p:nvSpPr>
          <p:cNvPr id="4" name="TextBox 3">
            <a:extLst>
              <a:ext uri="{FF2B5EF4-FFF2-40B4-BE49-F238E27FC236}">
                <a16:creationId xmlns:a16="http://schemas.microsoft.com/office/drawing/2014/main" xmlns="" id="{2EBAB368-ED26-6F41-A288-79E936B45184}"/>
              </a:ext>
            </a:extLst>
          </p:cNvPr>
          <p:cNvSpPr txBox="1"/>
          <p:nvPr/>
        </p:nvSpPr>
        <p:spPr>
          <a:xfrm>
            <a:off x="2802454" y="253486"/>
            <a:ext cx="5796591" cy="707886"/>
          </a:xfrm>
          <a:prstGeom prst="rect">
            <a:avLst/>
          </a:prstGeom>
          <a:noFill/>
        </p:spPr>
        <p:txBody>
          <a:bodyPr wrap="square" rtlCol="0">
            <a:spAutoFit/>
          </a:bodyPr>
          <a:lstStyle/>
          <a:p>
            <a:r>
              <a:rPr lang="en-US" sz="4000" b="1" dirty="0">
                <a:latin typeface="AndesSemiBold" panose="02000000000000000000" pitchFamily="2" charset="0"/>
              </a:rPr>
              <a:t> What about the Future?</a:t>
            </a:r>
          </a:p>
        </p:txBody>
      </p:sp>
      <p:sp>
        <p:nvSpPr>
          <p:cNvPr id="2" name="Slide Number Placeholder 1">
            <a:extLst>
              <a:ext uri="{FF2B5EF4-FFF2-40B4-BE49-F238E27FC236}">
                <a16:creationId xmlns:a16="http://schemas.microsoft.com/office/drawing/2014/main" xmlns="" id="{DFE319B3-9319-924C-928C-84B751E9C9CB}"/>
              </a:ext>
            </a:extLst>
          </p:cNvPr>
          <p:cNvSpPr>
            <a:spLocks noGrp="1"/>
          </p:cNvSpPr>
          <p:nvPr>
            <p:ph type="sldNum" sz="quarter" idx="12"/>
          </p:nvPr>
        </p:nvSpPr>
        <p:spPr/>
        <p:txBody>
          <a:bodyPr/>
          <a:lstStyle/>
          <a:p>
            <a:fld id="{FE0EAC0E-5168-4387-995B-DF845DAE16CB}" type="slidenum">
              <a:rPr lang="en-CA" smtClean="0"/>
              <a:t>10</a:t>
            </a:fld>
            <a:endParaRPr lang="en-CA"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628" y="439034"/>
            <a:ext cx="9430476" cy="6858000"/>
          </a:xfrm>
          <a:prstGeom prst="rect">
            <a:avLst/>
          </a:prstGeom>
        </p:spPr>
      </p:pic>
    </p:spTree>
    <p:extLst>
      <p:ext uri="{BB962C8B-B14F-4D97-AF65-F5344CB8AC3E}">
        <p14:creationId xmlns:p14="http://schemas.microsoft.com/office/powerpoint/2010/main" val="2641211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BA7DAF-1ABA-6548-8C06-51F0753372F1}"/>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4" name="TextBox 3"/>
          <p:cNvSpPr txBox="1"/>
          <p:nvPr/>
        </p:nvSpPr>
        <p:spPr>
          <a:xfrm>
            <a:off x="4075937" y="395056"/>
            <a:ext cx="3380667" cy="707886"/>
          </a:xfrm>
          <a:prstGeom prst="rect">
            <a:avLst/>
          </a:prstGeom>
          <a:noFill/>
        </p:spPr>
        <p:txBody>
          <a:bodyPr wrap="square" rtlCol="0">
            <a:spAutoFit/>
          </a:bodyPr>
          <a:lstStyle/>
          <a:p>
            <a:pPr algn="ctr"/>
            <a:r>
              <a:rPr lang="en-US" sz="4000" b="1" dirty="0" smtClean="0">
                <a:latin typeface="AndesSemiBold" panose="02000000000000000000" pitchFamily="2" charset="0"/>
              </a:rPr>
              <a:t>Video</a:t>
            </a:r>
            <a:endParaRPr lang="en-US" sz="4000" b="1" dirty="0">
              <a:latin typeface="AndesSemiBold" panose="02000000000000000000" pitchFamily="2" charset="0"/>
            </a:endParaRPr>
          </a:p>
        </p:txBody>
      </p:sp>
      <p:sp>
        <p:nvSpPr>
          <p:cNvPr id="2" name="Slide Number Placeholder 1">
            <a:extLst>
              <a:ext uri="{FF2B5EF4-FFF2-40B4-BE49-F238E27FC236}">
                <a16:creationId xmlns:a16="http://schemas.microsoft.com/office/drawing/2014/main" xmlns="" id="{CC52319C-9BCF-BC41-9E59-73887897C15F}"/>
              </a:ext>
            </a:extLst>
          </p:cNvPr>
          <p:cNvSpPr>
            <a:spLocks noGrp="1"/>
          </p:cNvSpPr>
          <p:nvPr>
            <p:ph type="sldNum" sz="quarter" idx="12"/>
          </p:nvPr>
        </p:nvSpPr>
        <p:spPr/>
        <p:txBody>
          <a:bodyPr/>
          <a:lstStyle/>
          <a:p>
            <a:fld id="{FE0EAC0E-5168-4387-995B-DF845DAE16CB}" type="slidenum">
              <a:rPr lang="en-CA" smtClean="0"/>
              <a:t>11</a:t>
            </a:fld>
            <a:endParaRPr lang="en-CA" dirty="0"/>
          </a:p>
        </p:txBody>
      </p:sp>
      <p:sp>
        <p:nvSpPr>
          <p:cNvPr id="8" name="TextBox 7">
            <a:hlinkClick r:id="rId4"/>
          </p:cNvPr>
          <p:cNvSpPr txBox="1"/>
          <p:nvPr/>
        </p:nvSpPr>
        <p:spPr>
          <a:xfrm>
            <a:off x="2000589" y="2468614"/>
            <a:ext cx="8205537" cy="3231654"/>
          </a:xfrm>
          <a:prstGeom prst="rect">
            <a:avLst/>
          </a:prstGeom>
          <a:noFill/>
          <a:ln w="38100">
            <a:noFill/>
          </a:ln>
        </p:spPr>
        <p:txBody>
          <a:bodyPr wrap="square" rtlCol="0">
            <a:spAutoFit/>
          </a:bodyPr>
          <a:lstStyle/>
          <a:p>
            <a:pPr algn="ctr"/>
            <a:endParaRPr lang="en-US" sz="2800" b="1" dirty="0" smtClean="0">
              <a:latin typeface="Andes Book" panose="02000000000000000000" pitchFamily="50" charset="0"/>
            </a:endParaRPr>
          </a:p>
          <a:p>
            <a:pPr algn="ctr"/>
            <a:r>
              <a:rPr lang="en-US" sz="2800" dirty="0" smtClean="0">
                <a:latin typeface="Andes Book" panose="02000000000000000000" pitchFamily="50" charset="0"/>
              </a:rPr>
              <a:t>You Tube </a:t>
            </a:r>
            <a:r>
              <a:rPr lang="en-US" sz="2800" dirty="0">
                <a:latin typeface="Andes Book" panose="02000000000000000000" pitchFamily="50" charset="0"/>
              </a:rPr>
              <a:t>(</a:t>
            </a:r>
            <a:r>
              <a:rPr lang="en-US" sz="2800" dirty="0" smtClean="0">
                <a:latin typeface="Andes Book" panose="02000000000000000000" pitchFamily="50" charset="0"/>
              </a:rPr>
              <a:t>2010, July 9). I love </a:t>
            </a:r>
            <a:r>
              <a:rPr lang="en-US" sz="2800" dirty="0">
                <a:latin typeface="Andes Book" panose="02000000000000000000" pitchFamily="50" charset="0"/>
              </a:rPr>
              <a:t>Lucy: A Colorized Celebration - "Job Switching" clip</a:t>
            </a:r>
          </a:p>
          <a:p>
            <a:pPr algn="ctr"/>
            <a:r>
              <a:rPr lang="en-US" sz="2800" dirty="0" smtClean="0">
                <a:latin typeface="Andes Book" panose="02000000000000000000" pitchFamily="50" charset="0"/>
              </a:rPr>
              <a:t>[</a:t>
            </a:r>
            <a:r>
              <a:rPr lang="en-US" sz="2800" dirty="0">
                <a:latin typeface="Andes Book" panose="02000000000000000000" pitchFamily="50" charset="0"/>
              </a:rPr>
              <a:t>Video file]. </a:t>
            </a:r>
            <a:r>
              <a:rPr lang="en-US" sz="2800" dirty="0" smtClean="0">
                <a:latin typeface="Andes Book" panose="02000000000000000000" pitchFamily="50" charset="0"/>
              </a:rPr>
              <a:t>Retrieved from: </a:t>
            </a:r>
          </a:p>
          <a:p>
            <a:pPr algn="ctr"/>
            <a:endParaRPr lang="en-US" sz="2800" dirty="0">
              <a:latin typeface="Andes Book" panose="02000000000000000000" pitchFamily="50" charset="0"/>
              <a:hlinkClick r:id="rId4"/>
            </a:endParaRPr>
          </a:p>
          <a:p>
            <a:pPr algn="ctr"/>
            <a:r>
              <a:rPr lang="en-CA" sz="2800" dirty="0" smtClean="0">
                <a:latin typeface="Andes Book" panose="02000000000000000000" pitchFamily="50" charset="0"/>
                <a:hlinkClick r:id="rId4"/>
              </a:rPr>
              <a:t>https</a:t>
            </a:r>
            <a:r>
              <a:rPr lang="en-CA" sz="2800" dirty="0">
                <a:latin typeface="Andes Book" panose="02000000000000000000" pitchFamily="50" charset="0"/>
                <a:hlinkClick r:id="rId4"/>
              </a:rPr>
              <a:t>://</a:t>
            </a:r>
            <a:r>
              <a:rPr lang="en-CA" sz="2800" dirty="0" smtClean="0">
                <a:latin typeface="Andes Book" panose="02000000000000000000" pitchFamily="50" charset="0"/>
                <a:hlinkClick r:id="rId4"/>
              </a:rPr>
              <a:t>www.youtube.com/watch?v=K3axU2b0dDk</a:t>
            </a:r>
            <a:endParaRPr lang="en-CA" sz="2800" dirty="0" smtClean="0">
              <a:latin typeface="Andes Book" panose="02000000000000000000" pitchFamily="50" charset="0"/>
            </a:endParaRPr>
          </a:p>
          <a:p>
            <a:pPr algn="ctr"/>
            <a:endParaRPr lang="en-CA" dirty="0"/>
          </a:p>
          <a:p>
            <a:pPr algn="ctr"/>
            <a:endParaRPr lang="en-CA" dirty="0"/>
          </a:p>
        </p:txBody>
      </p:sp>
    </p:spTree>
    <p:extLst>
      <p:ext uri="{BB962C8B-B14F-4D97-AF65-F5344CB8AC3E}">
        <p14:creationId xmlns:p14="http://schemas.microsoft.com/office/powerpoint/2010/main" val="1958652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BA7DAF-1ABA-6548-8C06-51F0753372F1}"/>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2" name="Slide Number Placeholder 1">
            <a:extLst>
              <a:ext uri="{FF2B5EF4-FFF2-40B4-BE49-F238E27FC236}">
                <a16:creationId xmlns:a16="http://schemas.microsoft.com/office/drawing/2014/main" xmlns="" id="{CC52319C-9BCF-BC41-9E59-73887897C15F}"/>
              </a:ext>
            </a:extLst>
          </p:cNvPr>
          <p:cNvSpPr>
            <a:spLocks noGrp="1"/>
          </p:cNvSpPr>
          <p:nvPr>
            <p:ph type="sldNum" sz="quarter" idx="12"/>
          </p:nvPr>
        </p:nvSpPr>
        <p:spPr/>
        <p:txBody>
          <a:bodyPr/>
          <a:lstStyle/>
          <a:p>
            <a:fld id="{FE0EAC0E-5168-4387-995B-DF845DAE16CB}" type="slidenum">
              <a:rPr lang="en-CA" smtClean="0"/>
              <a:t>12</a:t>
            </a:fld>
            <a:endParaRPr lang="en-CA" dirty="0"/>
          </a:p>
        </p:txBody>
      </p:sp>
      <p:sp>
        <p:nvSpPr>
          <p:cNvPr id="3" name="TextBox 2">
            <a:extLst>
              <a:ext uri="{FF2B5EF4-FFF2-40B4-BE49-F238E27FC236}">
                <a16:creationId xmlns:a16="http://schemas.microsoft.com/office/drawing/2014/main" xmlns="" id="{41BECC27-D898-4C4C-B771-EB20AA39EF56}"/>
              </a:ext>
            </a:extLst>
          </p:cNvPr>
          <p:cNvSpPr txBox="1"/>
          <p:nvPr/>
        </p:nvSpPr>
        <p:spPr>
          <a:xfrm>
            <a:off x="1921883" y="2776287"/>
            <a:ext cx="8362950" cy="1200329"/>
          </a:xfrm>
          <a:prstGeom prst="rect">
            <a:avLst/>
          </a:prstGeom>
          <a:noFill/>
        </p:spPr>
        <p:txBody>
          <a:bodyPr wrap="square" rtlCol="0">
            <a:spAutoFit/>
          </a:bodyPr>
          <a:lstStyle/>
          <a:p>
            <a:pPr algn="ctr"/>
            <a:r>
              <a:rPr lang="en-US" sz="3600" dirty="0">
                <a:latin typeface="Andes Book" panose="02000000000000000000" pitchFamily="50" charset="0"/>
              </a:rPr>
              <a:t>Let’s talk about where </a:t>
            </a:r>
            <a:endParaRPr lang="en-US" sz="3600" dirty="0" smtClean="0">
              <a:latin typeface="Andes Book" panose="02000000000000000000" pitchFamily="50" charset="0"/>
            </a:endParaRPr>
          </a:p>
          <a:p>
            <a:pPr algn="ctr"/>
            <a:r>
              <a:rPr lang="en-US" sz="3600" dirty="0" smtClean="0">
                <a:latin typeface="Andes Book" panose="02000000000000000000" pitchFamily="50" charset="0"/>
              </a:rPr>
              <a:t>schools </a:t>
            </a:r>
            <a:r>
              <a:rPr lang="en-US" sz="3600" dirty="0">
                <a:latin typeface="Andes Book" panose="02000000000000000000" pitchFamily="50" charset="0"/>
              </a:rPr>
              <a:t>came from…</a:t>
            </a:r>
          </a:p>
        </p:txBody>
      </p:sp>
      <p:sp>
        <p:nvSpPr>
          <p:cNvPr id="6" name="TextBox 5"/>
          <p:cNvSpPr txBox="1"/>
          <p:nvPr/>
        </p:nvSpPr>
        <p:spPr>
          <a:xfrm>
            <a:off x="3794715" y="307325"/>
            <a:ext cx="3559373" cy="707886"/>
          </a:xfrm>
          <a:prstGeom prst="rect">
            <a:avLst/>
          </a:prstGeom>
          <a:noFill/>
        </p:spPr>
        <p:txBody>
          <a:bodyPr wrap="square" rtlCol="0">
            <a:spAutoFit/>
          </a:bodyPr>
          <a:lstStyle/>
          <a:p>
            <a:r>
              <a:rPr lang="en-US" sz="4000" b="1" dirty="0">
                <a:latin typeface="AndesSemiBold" panose="02000000000000000000" pitchFamily="2" charset="0"/>
              </a:rPr>
              <a:t> Why Change?</a:t>
            </a:r>
          </a:p>
        </p:txBody>
      </p:sp>
    </p:spTree>
    <p:extLst>
      <p:ext uri="{BB962C8B-B14F-4D97-AF65-F5344CB8AC3E}">
        <p14:creationId xmlns:p14="http://schemas.microsoft.com/office/powerpoint/2010/main" val="4222433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1B736AF-D7CC-2048-8875-2730EE8FAF22}"/>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4" name="TextBox 3"/>
          <p:cNvSpPr txBox="1"/>
          <p:nvPr/>
        </p:nvSpPr>
        <p:spPr>
          <a:xfrm>
            <a:off x="3794715" y="307325"/>
            <a:ext cx="3559373" cy="707886"/>
          </a:xfrm>
          <a:prstGeom prst="rect">
            <a:avLst/>
          </a:prstGeom>
          <a:noFill/>
        </p:spPr>
        <p:txBody>
          <a:bodyPr wrap="square" rtlCol="0">
            <a:spAutoFit/>
          </a:bodyPr>
          <a:lstStyle/>
          <a:p>
            <a:r>
              <a:rPr lang="en-US" sz="4000" b="1" dirty="0">
                <a:latin typeface="AndesSemiBold" panose="02000000000000000000" pitchFamily="2" charset="0"/>
              </a:rPr>
              <a:t> Why Change?</a:t>
            </a:r>
          </a:p>
        </p:txBody>
      </p:sp>
      <p:sp>
        <p:nvSpPr>
          <p:cNvPr id="2" name="Slide Number Placeholder 1">
            <a:extLst>
              <a:ext uri="{FF2B5EF4-FFF2-40B4-BE49-F238E27FC236}">
                <a16:creationId xmlns:a16="http://schemas.microsoft.com/office/drawing/2014/main" xmlns="" id="{E249021E-DB75-9549-AA97-1E50803C5815}"/>
              </a:ext>
            </a:extLst>
          </p:cNvPr>
          <p:cNvSpPr>
            <a:spLocks noGrp="1"/>
          </p:cNvSpPr>
          <p:nvPr>
            <p:ph type="sldNum" sz="quarter" idx="12"/>
          </p:nvPr>
        </p:nvSpPr>
        <p:spPr/>
        <p:txBody>
          <a:bodyPr/>
          <a:lstStyle/>
          <a:p>
            <a:fld id="{FE0EAC0E-5168-4387-995B-DF845DAE16CB}" type="slidenum">
              <a:rPr lang="en-CA" smtClean="0"/>
              <a:t>13</a:t>
            </a:fld>
            <a:endParaRPr lang="en-CA" dirty="0"/>
          </a:p>
        </p:txBody>
      </p:sp>
      <p:sp>
        <p:nvSpPr>
          <p:cNvPr id="7" name="TextBox 6">
            <a:hlinkClick r:id="rId4"/>
          </p:cNvPr>
          <p:cNvSpPr txBox="1"/>
          <p:nvPr/>
        </p:nvSpPr>
        <p:spPr>
          <a:xfrm>
            <a:off x="2000589" y="2468614"/>
            <a:ext cx="8205537" cy="2954655"/>
          </a:xfrm>
          <a:prstGeom prst="rect">
            <a:avLst/>
          </a:prstGeom>
          <a:noFill/>
          <a:ln w="38100">
            <a:noFill/>
          </a:ln>
        </p:spPr>
        <p:txBody>
          <a:bodyPr wrap="square" rtlCol="0">
            <a:spAutoFit/>
          </a:bodyPr>
          <a:lstStyle/>
          <a:p>
            <a:pPr algn="ctr"/>
            <a:endParaRPr lang="en-US" sz="2800" b="1" dirty="0" smtClean="0">
              <a:latin typeface="Andes Book" panose="02000000000000000000" pitchFamily="50" charset="0"/>
            </a:endParaRPr>
          </a:p>
          <a:p>
            <a:pPr algn="ctr"/>
            <a:r>
              <a:rPr lang="en-US" sz="2800" dirty="0" smtClean="0">
                <a:latin typeface="Andes Book" panose="02000000000000000000" pitchFamily="50" charset="0"/>
              </a:rPr>
              <a:t>You Tube </a:t>
            </a:r>
            <a:r>
              <a:rPr lang="en-US" sz="2800" dirty="0">
                <a:latin typeface="Andes Book" panose="02000000000000000000" pitchFamily="50" charset="0"/>
              </a:rPr>
              <a:t>(</a:t>
            </a:r>
            <a:r>
              <a:rPr lang="en-US" sz="2800" dirty="0" smtClean="0">
                <a:latin typeface="Andes Book" panose="02000000000000000000" pitchFamily="50" charset="0"/>
              </a:rPr>
              <a:t>2016, December 15). Next School,</a:t>
            </a:r>
            <a:br>
              <a:rPr lang="en-US" sz="2800" dirty="0" smtClean="0">
                <a:latin typeface="Andes Book" panose="02000000000000000000" pitchFamily="50" charset="0"/>
              </a:rPr>
            </a:br>
            <a:r>
              <a:rPr lang="en-US" sz="2800" dirty="0" smtClean="0">
                <a:latin typeface="Andes Book" panose="02000000000000000000" pitchFamily="50" charset="0"/>
              </a:rPr>
              <a:t>6 Problems with our School System</a:t>
            </a:r>
            <a:endParaRPr lang="en-US" sz="2800" dirty="0">
              <a:latin typeface="Andes Book" panose="02000000000000000000" pitchFamily="50" charset="0"/>
            </a:endParaRPr>
          </a:p>
          <a:p>
            <a:pPr algn="ctr"/>
            <a:r>
              <a:rPr lang="en-US" sz="2800" dirty="0" smtClean="0">
                <a:latin typeface="Andes Book" panose="02000000000000000000" pitchFamily="50" charset="0"/>
              </a:rPr>
              <a:t>[</a:t>
            </a:r>
            <a:r>
              <a:rPr lang="en-US" sz="2800" dirty="0">
                <a:latin typeface="Andes Book" panose="02000000000000000000" pitchFamily="50" charset="0"/>
              </a:rPr>
              <a:t>Video file]. </a:t>
            </a:r>
            <a:r>
              <a:rPr lang="en-US" sz="2800" dirty="0" smtClean="0">
                <a:latin typeface="Andes Book" panose="02000000000000000000" pitchFamily="50" charset="0"/>
              </a:rPr>
              <a:t>Retrieved from:</a:t>
            </a:r>
          </a:p>
          <a:p>
            <a:pPr algn="ctr"/>
            <a:endParaRPr lang="en-US" sz="2800" dirty="0" smtClean="0">
              <a:latin typeface="Andes Book" panose="02000000000000000000" pitchFamily="50" charset="0"/>
            </a:endParaRPr>
          </a:p>
          <a:p>
            <a:pPr algn="ctr"/>
            <a:r>
              <a:rPr lang="en-US" sz="2800" dirty="0">
                <a:latin typeface="Andes Book" panose="02000000000000000000" pitchFamily="50" charset="0"/>
                <a:hlinkClick r:id="rId4"/>
              </a:rPr>
              <a:t>https://www.youtube.com/watch?v=okpg-lVWLbE</a:t>
            </a:r>
            <a:endParaRPr lang="en-CA" dirty="0"/>
          </a:p>
          <a:p>
            <a:pPr algn="ctr"/>
            <a:endParaRPr lang="en-CA" dirty="0"/>
          </a:p>
        </p:txBody>
      </p:sp>
    </p:spTree>
    <p:extLst>
      <p:ext uri="{BB962C8B-B14F-4D97-AF65-F5344CB8AC3E}">
        <p14:creationId xmlns:p14="http://schemas.microsoft.com/office/powerpoint/2010/main" val="4015802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6C66943-738F-7740-8E7B-C9B4A5E862A7}"/>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5" name="TextBox 4"/>
          <p:cNvSpPr txBox="1"/>
          <p:nvPr/>
        </p:nvSpPr>
        <p:spPr>
          <a:xfrm>
            <a:off x="369867" y="241914"/>
            <a:ext cx="9383151" cy="707886"/>
          </a:xfrm>
          <a:prstGeom prst="rect">
            <a:avLst/>
          </a:prstGeom>
          <a:noFill/>
        </p:spPr>
        <p:txBody>
          <a:bodyPr wrap="square" rtlCol="0">
            <a:spAutoFit/>
          </a:bodyPr>
          <a:lstStyle/>
          <a:p>
            <a:r>
              <a:rPr lang="en-US" sz="4000" b="1" dirty="0">
                <a:latin typeface="AndesSemiBold" panose="02000000000000000000" pitchFamily="2" charset="0"/>
              </a:rPr>
              <a:t>  What Skills are Employers Looking For?</a:t>
            </a:r>
          </a:p>
        </p:txBody>
      </p:sp>
      <p:sp>
        <p:nvSpPr>
          <p:cNvPr id="7" name="TextBox 6"/>
          <p:cNvSpPr txBox="1"/>
          <p:nvPr/>
        </p:nvSpPr>
        <p:spPr>
          <a:xfrm>
            <a:off x="1172103" y="5918933"/>
            <a:ext cx="5676744" cy="307777"/>
          </a:xfrm>
          <a:prstGeom prst="rect">
            <a:avLst/>
          </a:prstGeom>
          <a:noFill/>
        </p:spPr>
        <p:txBody>
          <a:bodyPr wrap="square" rtlCol="0">
            <a:spAutoFit/>
          </a:bodyPr>
          <a:lstStyle/>
          <a:p>
            <a:r>
              <a:rPr lang="en-US" sz="1400" dirty="0"/>
              <a:t>Harvard University, Stanford Research Institute, Carnegie Foundation 2018</a:t>
            </a:r>
          </a:p>
        </p:txBody>
      </p:sp>
      <p:sp>
        <p:nvSpPr>
          <p:cNvPr id="2" name="Slide Number Placeholder 1">
            <a:extLst>
              <a:ext uri="{FF2B5EF4-FFF2-40B4-BE49-F238E27FC236}">
                <a16:creationId xmlns:a16="http://schemas.microsoft.com/office/drawing/2014/main" xmlns="" id="{8674100B-DE9B-DE40-AD1C-C30347273C6C}"/>
              </a:ext>
            </a:extLst>
          </p:cNvPr>
          <p:cNvSpPr>
            <a:spLocks noGrp="1"/>
          </p:cNvSpPr>
          <p:nvPr>
            <p:ph type="sldNum" sz="quarter" idx="12"/>
          </p:nvPr>
        </p:nvSpPr>
        <p:spPr/>
        <p:txBody>
          <a:bodyPr/>
          <a:lstStyle/>
          <a:p>
            <a:fld id="{FE0EAC0E-5168-4387-995B-DF845DAE16CB}" type="slidenum">
              <a:rPr lang="en-CA" smtClean="0"/>
              <a:t>14</a:t>
            </a:fld>
            <a:endParaRPr lang="en-CA" dirty="0"/>
          </a:p>
        </p:txBody>
      </p:sp>
      <p:graphicFrame>
        <p:nvGraphicFramePr>
          <p:cNvPr id="9" name="Table 9">
            <a:extLst>
              <a:ext uri="{FF2B5EF4-FFF2-40B4-BE49-F238E27FC236}">
                <a16:creationId xmlns:a16="http://schemas.microsoft.com/office/drawing/2014/main" xmlns="" id="{A53F9983-CEC8-DF4E-A65F-3C20EA713DEF}"/>
              </a:ext>
            </a:extLst>
          </p:cNvPr>
          <p:cNvGraphicFramePr>
            <a:graphicFrameLocks noGrp="1"/>
          </p:cNvGraphicFramePr>
          <p:nvPr>
            <p:extLst>
              <p:ext uri="{D42A27DB-BD31-4B8C-83A1-F6EECF244321}">
                <p14:modId xmlns:p14="http://schemas.microsoft.com/office/powerpoint/2010/main" val="1747702498"/>
              </p:ext>
            </p:extLst>
          </p:nvPr>
        </p:nvGraphicFramePr>
        <p:xfrm>
          <a:off x="985364" y="1819832"/>
          <a:ext cx="8068211" cy="3800117"/>
        </p:xfrm>
        <a:graphic>
          <a:graphicData uri="http://schemas.openxmlformats.org/drawingml/2006/table">
            <a:tbl>
              <a:tblPr firstRow="1" bandRow="1">
                <a:tableStyleId>{00A15C55-8517-42AA-B614-E9B94910E393}</a:tableStyleId>
              </a:tblPr>
              <a:tblGrid>
                <a:gridCol w="3908121">
                  <a:extLst>
                    <a:ext uri="{9D8B030D-6E8A-4147-A177-3AD203B41FA5}">
                      <a16:colId xmlns:a16="http://schemas.microsoft.com/office/drawing/2014/main" xmlns="" val="737128603"/>
                    </a:ext>
                  </a:extLst>
                </a:gridCol>
                <a:gridCol w="4160090">
                  <a:extLst>
                    <a:ext uri="{9D8B030D-6E8A-4147-A177-3AD203B41FA5}">
                      <a16:colId xmlns:a16="http://schemas.microsoft.com/office/drawing/2014/main" xmlns="" val="2835020652"/>
                    </a:ext>
                  </a:extLst>
                </a:gridCol>
              </a:tblGrid>
              <a:tr h="343210">
                <a:tc>
                  <a:txBody>
                    <a:bodyPr/>
                    <a:lstStyle/>
                    <a:p>
                      <a:pPr algn="ctr"/>
                      <a:r>
                        <a:rPr lang="en-US" sz="1400" dirty="0"/>
                        <a:t>2020</a:t>
                      </a:r>
                    </a:p>
                  </a:txBody>
                  <a:tcPr/>
                </a:tc>
                <a:tc>
                  <a:txBody>
                    <a:bodyPr/>
                    <a:lstStyle/>
                    <a:p>
                      <a:pPr algn="ctr"/>
                      <a:r>
                        <a:rPr lang="en-US" sz="1400" dirty="0"/>
                        <a:t>2025</a:t>
                      </a:r>
                    </a:p>
                  </a:txBody>
                  <a:tcPr/>
                </a:tc>
                <a:extLst>
                  <a:ext uri="{0D108BD9-81ED-4DB2-BD59-A6C34878D82A}">
                    <a16:rowId xmlns:a16="http://schemas.microsoft.com/office/drawing/2014/main" xmlns="" val="1515468398"/>
                  </a:ext>
                </a:extLst>
              </a:tr>
              <a:tr h="343210">
                <a:tc>
                  <a:txBody>
                    <a:bodyPr/>
                    <a:lstStyle/>
                    <a:p>
                      <a:r>
                        <a:rPr lang="en-US" sz="1400" dirty="0">
                          <a:solidFill>
                            <a:srgbClr val="0070C0"/>
                          </a:solidFill>
                          <a:latin typeface="AndesBook" panose="02000000000000000000" pitchFamily="2" charset="0"/>
                        </a:rPr>
                        <a:t>1. Complex Problem Solving </a:t>
                      </a:r>
                      <a:endParaRPr lang="en-US" sz="1400" dirty="0"/>
                    </a:p>
                  </a:txBody>
                  <a:tcPr/>
                </a:tc>
                <a:tc>
                  <a:txBody>
                    <a:bodyPr/>
                    <a:lstStyle/>
                    <a:p>
                      <a:r>
                        <a:rPr lang="en-US" sz="1400" dirty="0"/>
                        <a:t>Analytical thinking and innovation</a:t>
                      </a:r>
                    </a:p>
                  </a:txBody>
                  <a:tcPr/>
                </a:tc>
                <a:extLst>
                  <a:ext uri="{0D108BD9-81ED-4DB2-BD59-A6C34878D82A}">
                    <a16:rowId xmlns:a16="http://schemas.microsoft.com/office/drawing/2014/main" xmlns="" val="2329412693"/>
                  </a:ext>
                </a:extLst>
              </a:tr>
              <a:tr h="343210">
                <a:tc>
                  <a:txBody>
                    <a:bodyPr/>
                    <a:lstStyle/>
                    <a:p>
                      <a:r>
                        <a:rPr lang="en-US" sz="1400" dirty="0">
                          <a:solidFill>
                            <a:srgbClr val="0070C0"/>
                          </a:solidFill>
                          <a:latin typeface="AndesBook" panose="02000000000000000000" pitchFamily="2" charset="0"/>
                        </a:rPr>
                        <a:t>2. Critical Thinking </a:t>
                      </a:r>
                      <a:endParaRPr lang="en-US" sz="1400" dirty="0"/>
                    </a:p>
                  </a:txBody>
                  <a:tcPr/>
                </a:tc>
                <a:tc>
                  <a:txBody>
                    <a:bodyPr/>
                    <a:lstStyle/>
                    <a:p>
                      <a:r>
                        <a:rPr lang="en-US" sz="1400" dirty="0"/>
                        <a:t>Active learning and learning strategies</a:t>
                      </a:r>
                    </a:p>
                  </a:txBody>
                  <a:tcPr/>
                </a:tc>
                <a:extLst>
                  <a:ext uri="{0D108BD9-81ED-4DB2-BD59-A6C34878D82A}">
                    <a16:rowId xmlns:a16="http://schemas.microsoft.com/office/drawing/2014/main" xmlns="" val="703329852"/>
                  </a:ext>
                </a:extLst>
              </a:tr>
              <a:tr h="343210">
                <a:tc>
                  <a:txBody>
                    <a:bodyPr/>
                    <a:lstStyle/>
                    <a:p>
                      <a:r>
                        <a:rPr lang="en-US" sz="1400" dirty="0">
                          <a:solidFill>
                            <a:srgbClr val="0070C0"/>
                          </a:solidFill>
                          <a:latin typeface="AndesBook" panose="02000000000000000000" pitchFamily="2" charset="0"/>
                        </a:rPr>
                        <a:t>3. Creativity</a:t>
                      </a:r>
                      <a:endParaRPr lang="en-US" sz="1400" dirty="0"/>
                    </a:p>
                  </a:txBody>
                  <a:tcPr/>
                </a:tc>
                <a:tc>
                  <a:txBody>
                    <a:bodyPr/>
                    <a:lstStyle/>
                    <a:p>
                      <a:r>
                        <a:rPr lang="en-US" sz="1400" dirty="0"/>
                        <a:t>Complex problem-solving</a:t>
                      </a:r>
                    </a:p>
                  </a:txBody>
                  <a:tcPr/>
                </a:tc>
                <a:extLst>
                  <a:ext uri="{0D108BD9-81ED-4DB2-BD59-A6C34878D82A}">
                    <a16:rowId xmlns:a16="http://schemas.microsoft.com/office/drawing/2014/main" xmlns="" val="4244060922"/>
                  </a:ext>
                </a:extLst>
              </a:tr>
              <a:tr h="343210">
                <a:tc>
                  <a:txBody>
                    <a:bodyPr/>
                    <a:lstStyle/>
                    <a:p>
                      <a:r>
                        <a:rPr lang="en-US" sz="1400" dirty="0">
                          <a:solidFill>
                            <a:srgbClr val="FF0000"/>
                          </a:solidFill>
                          <a:latin typeface="AndesBook" panose="02000000000000000000" pitchFamily="2" charset="0"/>
                        </a:rPr>
                        <a:t>4. People Management</a:t>
                      </a:r>
                      <a:endParaRPr lang="en-US" sz="1400" dirty="0"/>
                    </a:p>
                  </a:txBody>
                  <a:tcPr/>
                </a:tc>
                <a:tc>
                  <a:txBody>
                    <a:bodyPr/>
                    <a:lstStyle/>
                    <a:p>
                      <a:r>
                        <a:rPr lang="en-US" sz="1400" dirty="0"/>
                        <a:t>Critical thinking and analysis</a:t>
                      </a:r>
                    </a:p>
                  </a:txBody>
                  <a:tcPr/>
                </a:tc>
                <a:extLst>
                  <a:ext uri="{0D108BD9-81ED-4DB2-BD59-A6C34878D82A}">
                    <a16:rowId xmlns:a16="http://schemas.microsoft.com/office/drawing/2014/main" xmlns="" val="3216771318"/>
                  </a:ext>
                </a:extLst>
              </a:tr>
              <a:tr h="343210">
                <a:tc>
                  <a:txBody>
                    <a:bodyPr/>
                    <a:lstStyle/>
                    <a:p>
                      <a:r>
                        <a:rPr lang="en-US" sz="1400" dirty="0">
                          <a:solidFill>
                            <a:srgbClr val="00B050"/>
                          </a:solidFill>
                          <a:latin typeface="AndesBook" panose="02000000000000000000" pitchFamily="2" charset="0"/>
                        </a:rPr>
                        <a:t>5. Coordinating with Others </a:t>
                      </a:r>
                      <a:endParaRPr lang="en-US" sz="1400" dirty="0"/>
                    </a:p>
                  </a:txBody>
                  <a:tcPr/>
                </a:tc>
                <a:tc>
                  <a:txBody>
                    <a:bodyPr/>
                    <a:lstStyle/>
                    <a:p>
                      <a:r>
                        <a:rPr lang="en-US" sz="1400" dirty="0"/>
                        <a:t>Creativity, originality and initiative</a:t>
                      </a:r>
                    </a:p>
                  </a:txBody>
                  <a:tcPr/>
                </a:tc>
                <a:extLst>
                  <a:ext uri="{0D108BD9-81ED-4DB2-BD59-A6C34878D82A}">
                    <a16:rowId xmlns:a16="http://schemas.microsoft.com/office/drawing/2014/main" xmlns="" val="3283586366"/>
                  </a:ext>
                </a:extLst>
              </a:tr>
              <a:tr h="343210">
                <a:tc>
                  <a:txBody>
                    <a:bodyPr/>
                    <a:lstStyle/>
                    <a:p>
                      <a:r>
                        <a:rPr lang="en-US" sz="1400" dirty="0">
                          <a:solidFill>
                            <a:srgbClr val="00B050"/>
                          </a:solidFill>
                          <a:latin typeface="AndesBook" panose="02000000000000000000" pitchFamily="2" charset="0"/>
                        </a:rPr>
                        <a:t>6. Emotional Intelligence </a:t>
                      </a:r>
                      <a:endParaRPr lang="en-US" sz="1400" dirty="0"/>
                    </a:p>
                  </a:txBody>
                  <a:tcPr/>
                </a:tc>
                <a:tc>
                  <a:txBody>
                    <a:bodyPr/>
                    <a:lstStyle/>
                    <a:p>
                      <a:r>
                        <a:rPr lang="en-US" sz="1400" dirty="0"/>
                        <a:t>Leadership and social influence</a:t>
                      </a:r>
                    </a:p>
                  </a:txBody>
                  <a:tcPr/>
                </a:tc>
                <a:extLst>
                  <a:ext uri="{0D108BD9-81ED-4DB2-BD59-A6C34878D82A}">
                    <a16:rowId xmlns:a16="http://schemas.microsoft.com/office/drawing/2014/main" xmlns="" val="3984576665"/>
                  </a:ext>
                </a:extLst>
              </a:tr>
              <a:tr h="343210">
                <a:tc>
                  <a:txBody>
                    <a:bodyPr/>
                    <a:lstStyle/>
                    <a:p>
                      <a:r>
                        <a:rPr lang="en-US" sz="1400" dirty="0">
                          <a:solidFill>
                            <a:srgbClr val="0070C0"/>
                          </a:solidFill>
                          <a:latin typeface="AndesBook" panose="02000000000000000000" pitchFamily="2" charset="0"/>
                        </a:rPr>
                        <a:t>7. Judgement and Decision Making </a:t>
                      </a:r>
                      <a:endParaRPr lang="en-US" sz="1400" dirty="0"/>
                    </a:p>
                  </a:txBody>
                  <a:tcPr/>
                </a:tc>
                <a:tc>
                  <a:txBody>
                    <a:bodyPr/>
                    <a:lstStyle/>
                    <a:p>
                      <a:r>
                        <a:rPr lang="en-US" sz="1400" dirty="0"/>
                        <a:t>Technology use, monitoring and control</a:t>
                      </a:r>
                    </a:p>
                  </a:txBody>
                  <a:tcPr/>
                </a:tc>
                <a:extLst>
                  <a:ext uri="{0D108BD9-81ED-4DB2-BD59-A6C34878D82A}">
                    <a16:rowId xmlns:a16="http://schemas.microsoft.com/office/drawing/2014/main" xmlns="" val="1956662147"/>
                  </a:ext>
                </a:extLst>
              </a:tr>
              <a:tr h="1054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B050"/>
                          </a:solidFill>
                          <a:latin typeface="AndesBook" panose="02000000000000000000" pitchFamily="2" charset="0"/>
                        </a:rPr>
                        <a:t>8. Service Orientation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AndesBook" panose="02000000000000000000" pitchFamily="2" charset="0"/>
                        </a:rPr>
                        <a:t>9. Negotiation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70C0"/>
                          </a:solidFill>
                          <a:latin typeface="AndesBook" panose="02000000000000000000" pitchFamily="2" charset="0"/>
                        </a:rPr>
                        <a:t>10. Cognitive Flexibility</a:t>
                      </a:r>
                    </a:p>
                    <a:p>
                      <a:endParaRPr lang="en-US" sz="1400" dirty="0"/>
                    </a:p>
                  </a:txBody>
                  <a:tcPr/>
                </a:tc>
                <a:tc>
                  <a:txBody>
                    <a:bodyPr/>
                    <a:lstStyle/>
                    <a:p>
                      <a:r>
                        <a:rPr lang="en-US" sz="1400" dirty="0"/>
                        <a:t>Technology design and programming</a:t>
                      </a:r>
                    </a:p>
                    <a:p>
                      <a:r>
                        <a:rPr lang="en-US" sz="1400" dirty="0"/>
                        <a:t>Resilience, stress tolerance and flexibility</a:t>
                      </a:r>
                    </a:p>
                    <a:p>
                      <a:r>
                        <a:rPr lang="en-US" sz="1400" dirty="0"/>
                        <a:t>Reasoning; problem solving and ideation</a:t>
                      </a:r>
                    </a:p>
                  </a:txBody>
                  <a:tcPr/>
                </a:tc>
                <a:extLst>
                  <a:ext uri="{0D108BD9-81ED-4DB2-BD59-A6C34878D82A}">
                    <a16:rowId xmlns:a16="http://schemas.microsoft.com/office/drawing/2014/main" xmlns="" val="371578388"/>
                  </a:ext>
                </a:extLst>
              </a:tr>
            </a:tbl>
          </a:graphicData>
        </a:graphic>
      </p:graphicFrame>
      <p:pic>
        <p:nvPicPr>
          <p:cNvPr id="10" name="Picture 9">
            <a:extLst>
              <a:ext uri="{FF2B5EF4-FFF2-40B4-BE49-F238E27FC236}">
                <a16:creationId xmlns:a16="http://schemas.microsoft.com/office/drawing/2014/main" xmlns="" id="{BFB044BE-4B75-7948-AEA4-82C73E2AC9E6}"/>
              </a:ext>
            </a:extLst>
          </p:cNvPr>
          <p:cNvPicPr/>
          <p:nvPr/>
        </p:nvPicPr>
        <p:blipFill>
          <a:blip r:embed="rId4"/>
          <a:stretch>
            <a:fillRect/>
          </a:stretch>
        </p:blipFill>
        <p:spPr>
          <a:xfrm>
            <a:off x="9289302" y="2980920"/>
            <a:ext cx="2297273" cy="1845960"/>
          </a:xfrm>
          <a:prstGeom prst="rect">
            <a:avLst/>
          </a:prstGeom>
        </p:spPr>
      </p:pic>
    </p:spTree>
    <p:extLst>
      <p:ext uri="{BB962C8B-B14F-4D97-AF65-F5344CB8AC3E}">
        <p14:creationId xmlns:p14="http://schemas.microsoft.com/office/powerpoint/2010/main" val="3716512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CBBAE6-CDAB-EC44-B34C-2826958617E3}"/>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7" name="Rectangle 6"/>
          <p:cNvSpPr/>
          <p:nvPr/>
        </p:nvSpPr>
        <p:spPr>
          <a:xfrm>
            <a:off x="1210978" y="2726275"/>
            <a:ext cx="9822873" cy="2923877"/>
          </a:xfrm>
          <a:prstGeom prst="rect">
            <a:avLst/>
          </a:prstGeom>
        </p:spPr>
        <p:txBody>
          <a:bodyPr wrap="square">
            <a:spAutoFit/>
          </a:bodyPr>
          <a:lstStyle/>
          <a:p>
            <a:pPr algn="ctr"/>
            <a:r>
              <a:rPr lang="en-CA" sz="2800" dirty="0">
                <a:latin typeface="AndesBook" panose="02000000000000000000" pitchFamily="2" charset="0"/>
              </a:rPr>
              <a:t>Technical skills and knowledge account for only 15% </a:t>
            </a:r>
            <a:br>
              <a:rPr lang="en-CA" sz="2800" dirty="0">
                <a:latin typeface="AndesBook" panose="02000000000000000000" pitchFamily="2" charset="0"/>
              </a:rPr>
            </a:br>
            <a:endParaRPr lang="en-CA" sz="2800" dirty="0">
              <a:latin typeface="AndesBook" panose="02000000000000000000" pitchFamily="2" charset="0"/>
            </a:endParaRPr>
          </a:p>
          <a:p>
            <a:pPr algn="ctr"/>
            <a:r>
              <a:rPr lang="en-CA" sz="2800" dirty="0">
                <a:latin typeface="AndesBook" panose="02000000000000000000" pitchFamily="2" charset="0"/>
              </a:rPr>
              <a:t> of keeping and advancing in a job.  </a:t>
            </a:r>
          </a:p>
          <a:p>
            <a:pPr algn="ctr"/>
            <a:endParaRPr lang="en-CA" sz="2800" dirty="0">
              <a:solidFill>
                <a:srgbClr val="FF0000"/>
              </a:solidFill>
              <a:latin typeface="AndesBook" panose="02000000000000000000" pitchFamily="2" charset="0"/>
            </a:endParaRPr>
          </a:p>
          <a:p>
            <a:pPr algn="ctr"/>
            <a:r>
              <a:rPr lang="en-CA" sz="2800" dirty="0">
                <a:solidFill>
                  <a:srgbClr val="FF0000"/>
                </a:solidFill>
                <a:latin typeface="AndesBook" panose="02000000000000000000" pitchFamily="2" charset="0"/>
              </a:rPr>
              <a:t>85% of your job success is connected to your people skills.</a:t>
            </a:r>
          </a:p>
          <a:p>
            <a:endParaRPr lang="en-CA" sz="2800" dirty="0">
              <a:solidFill>
                <a:srgbClr val="FF0000"/>
              </a:solidFill>
              <a:latin typeface="AndesBook" panose="02000000000000000000" pitchFamily="2" charset="0"/>
            </a:endParaRPr>
          </a:p>
          <a:p>
            <a:r>
              <a:rPr lang="en-CA" sz="1600" dirty="0">
                <a:latin typeface="AndesBook" panose="02000000000000000000" pitchFamily="2" charset="0"/>
              </a:rPr>
              <a:t>Research conducted by Harvard University, Carnegie Foundation, Stanford Research Institute</a:t>
            </a:r>
            <a:endParaRPr lang="en-CA" sz="1600" dirty="0">
              <a:solidFill>
                <a:srgbClr val="FF0000"/>
              </a:solidFill>
              <a:latin typeface="AndesBook" panose="02000000000000000000" pitchFamily="2" charset="0"/>
            </a:endParaRPr>
          </a:p>
        </p:txBody>
      </p:sp>
      <p:sp>
        <p:nvSpPr>
          <p:cNvPr id="8" name="TextBox 7"/>
          <p:cNvSpPr txBox="1"/>
          <p:nvPr/>
        </p:nvSpPr>
        <p:spPr>
          <a:xfrm>
            <a:off x="1210978" y="301309"/>
            <a:ext cx="8179116" cy="707886"/>
          </a:xfrm>
          <a:prstGeom prst="rect">
            <a:avLst/>
          </a:prstGeom>
          <a:noFill/>
        </p:spPr>
        <p:txBody>
          <a:bodyPr wrap="square" rtlCol="0">
            <a:spAutoFit/>
          </a:bodyPr>
          <a:lstStyle/>
          <a:p>
            <a:r>
              <a:rPr lang="en-US" sz="4000" b="1" dirty="0">
                <a:latin typeface="AndesSemiBold" panose="02000000000000000000" pitchFamily="2" charset="0"/>
              </a:rPr>
              <a:t> What does Job Success Look Like? </a:t>
            </a:r>
          </a:p>
        </p:txBody>
      </p:sp>
      <p:sp>
        <p:nvSpPr>
          <p:cNvPr id="2" name="Slide Number Placeholder 1">
            <a:extLst>
              <a:ext uri="{FF2B5EF4-FFF2-40B4-BE49-F238E27FC236}">
                <a16:creationId xmlns:a16="http://schemas.microsoft.com/office/drawing/2014/main" xmlns="" id="{26F38635-E104-FC49-AB60-DBAA24E739BE}"/>
              </a:ext>
            </a:extLst>
          </p:cNvPr>
          <p:cNvSpPr>
            <a:spLocks noGrp="1"/>
          </p:cNvSpPr>
          <p:nvPr>
            <p:ph type="sldNum" sz="quarter" idx="12"/>
          </p:nvPr>
        </p:nvSpPr>
        <p:spPr/>
        <p:txBody>
          <a:bodyPr/>
          <a:lstStyle/>
          <a:p>
            <a:fld id="{FE0EAC0E-5168-4387-995B-DF845DAE16CB}" type="slidenum">
              <a:rPr lang="en-CA" smtClean="0"/>
              <a:t>15</a:t>
            </a:fld>
            <a:endParaRPr lang="en-CA" dirty="0"/>
          </a:p>
        </p:txBody>
      </p:sp>
    </p:spTree>
    <p:extLst>
      <p:ext uri="{BB962C8B-B14F-4D97-AF65-F5344CB8AC3E}">
        <p14:creationId xmlns:p14="http://schemas.microsoft.com/office/powerpoint/2010/main" val="3775543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D906064-2E0E-5342-B82E-C2F23B7088A0}"/>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8" name="TextBox 7"/>
          <p:cNvSpPr txBox="1"/>
          <p:nvPr/>
        </p:nvSpPr>
        <p:spPr>
          <a:xfrm>
            <a:off x="2895309" y="255685"/>
            <a:ext cx="5326233" cy="707886"/>
          </a:xfrm>
          <a:prstGeom prst="rect">
            <a:avLst/>
          </a:prstGeom>
          <a:noFill/>
        </p:spPr>
        <p:txBody>
          <a:bodyPr wrap="square" rtlCol="0">
            <a:spAutoFit/>
          </a:bodyPr>
          <a:lstStyle/>
          <a:p>
            <a:r>
              <a:rPr lang="en-US" sz="4000" b="1" dirty="0">
                <a:latin typeface="AndesSemiBold" panose="02000000000000000000" pitchFamily="2" charset="0"/>
              </a:rPr>
              <a:t>Emotional Intelligence </a:t>
            </a:r>
          </a:p>
        </p:txBody>
      </p:sp>
      <p:sp>
        <p:nvSpPr>
          <p:cNvPr id="11" name="Title 3"/>
          <p:cNvSpPr txBox="1">
            <a:spLocks/>
          </p:cNvSpPr>
          <p:nvPr/>
        </p:nvSpPr>
        <p:spPr>
          <a:xfrm flipH="1">
            <a:off x="631052" y="1975476"/>
            <a:ext cx="6731753" cy="1666179"/>
          </a:xfrm>
          <a:prstGeom prst="rect">
            <a:avLst/>
          </a:prstGeom>
        </p:spPr>
        <p:txBody>
          <a:bodyPr/>
          <a:lstStyle>
            <a:lvl1pPr algn="ctr" rtl="0" eaLnBrk="0" fontAlgn="base" hangingPunct="0">
              <a:spcBef>
                <a:spcPct val="0"/>
              </a:spcBef>
              <a:spcAft>
                <a:spcPct val="0"/>
              </a:spcAft>
              <a:defRPr sz="6000">
                <a:solidFill>
                  <a:schemeClr val="accent3"/>
                </a:solidFill>
                <a:effectLst>
                  <a:outerShdw blurRad="38100" dist="38100" dir="2700000" algn="tl">
                    <a:srgbClr val="000000">
                      <a:alpha val="43137"/>
                    </a:srgbClr>
                  </a:outerShdw>
                </a:effectLst>
                <a:latin typeface="Franklin Gothic Demi" pitchFamily="34" charset="0"/>
                <a:ea typeface="+mj-ea"/>
                <a:cs typeface="+mj-cs"/>
                <a:sym typeface="Gill Sans" charset="0"/>
              </a:defRPr>
            </a:lvl1pPr>
            <a:lvl2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9pPr>
          </a:lstStyle>
          <a:p>
            <a:pPr marL="342891" indent="-342891" defTabSz="914377">
              <a:lnSpc>
                <a:spcPct val="150000"/>
              </a:lnSpc>
            </a:pPr>
            <a:r>
              <a:rPr lang="en-US" sz="3800" b="1" dirty="0" smtClean="0">
                <a:solidFill>
                  <a:schemeClr val="tx1"/>
                </a:solidFill>
                <a:effectLst/>
                <a:latin typeface="AndesBook" panose="02000000000000000000" pitchFamily="2" charset="0"/>
              </a:rPr>
              <a:t>FACT: </a:t>
            </a:r>
          </a:p>
          <a:p>
            <a:pPr marL="342891" indent="-342891" defTabSz="914377">
              <a:lnSpc>
                <a:spcPct val="150000"/>
              </a:lnSpc>
            </a:pPr>
            <a:r>
              <a:rPr lang="en-US" sz="2800" dirty="0" smtClean="0">
                <a:solidFill>
                  <a:schemeClr val="tx1"/>
                </a:solidFill>
                <a:effectLst/>
                <a:latin typeface="AndesBook" panose="02000000000000000000" pitchFamily="2" charset="0"/>
              </a:rPr>
              <a:t>Analytical </a:t>
            </a:r>
            <a:r>
              <a:rPr lang="en-US" sz="2800" dirty="0">
                <a:solidFill>
                  <a:schemeClr val="tx1"/>
                </a:solidFill>
                <a:effectLst/>
                <a:latin typeface="AndesBook" panose="02000000000000000000" pitchFamily="2" charset="0"/>
              </a:rPr>
              <a:t>intelligence (IQ) accounts for only 10% to 15% of job success and life success</a:t>
            </a:r>
            <a:r>
              <a:rPr lang="en-US" sz="2800" dirty="0" smtClean="0">
                <a:solidFill>
                  <a:schemeClr val="tx1"/>
                </a:solidFill>
                <a:effectLst/>
                <a:latin typeface="AndesBook" panose="02000000000000000000" pitchFamily="2" charset="0"/>
              </a:rPr>
              <a:t>………85</a:t>
            </a:r>
            <a:r>
              <a:rPr lang="en-US" sz="2800" dirty="0">
                <a:solidFill>
                  <a:schemeClr val="tx1"/>
                </a:solidFill>
                <a:effectLst/>
                <a:latin typeface="AndesBook" panose="02000000000000000000" pitchFamily="2" charset="0"/>
              </a:rPr>
              <a:t>%-90% is dependent on </a:t>
            </a:r>
            <a:br>
              <a:rPr lang="en-US" sz="2800" dirty="0">
                <a:solidFill>
                  <a:schemeClr val="tx1"/>
                </a:solidFill>
                <a:effectLst/>
                <a:latin typeface="AndesBook" panose="02000000000000000000" pitchFamily="2" charset="0"/>
              </a:rPr>
            </a:br>
            <a:r>
              <a:rPr lang="en-US" sz="2800" dirty="0">
                <a:solidFill>
                  <a:schemeClr val="tx1"/>
                </a:solidFill>
                <a:effectLst/>
                <a:latin typeface="AndesBook" panose="02000000000000000000" pitchFamily="2" charset="0"/>
              </a:rPr>
              <a:t>Emotional Intelligence (EQ).</a:t>
            </a:r>
          </a:p>
        </p:txBody>
      </p:sp>
      <p:sp>
        <p:nvSpPr>
          <p:cNvPr id="4" name="TextBox 3"/>
          <p:cNvSpPr txBox="1"/>
          <p:nvPr/>
        </p:nvSpPr>
        <p:spPr>
          <a:xfrm>
            <a:off x="8831180" y="5969189"/>
            <a:ext cx="1950428" cy="261610"/>
          </a:xfrm>
          <a:prstGeom prst="rect">
            <a:avLst/>
          </a:prstGeom>
          <a:noFill/>
        </p:spPr>
        <p:txBody>
          <a:bodyPr wrap="square" rtlCol="0">
            <a:spAutoFit/>
          </a:bodyPr>
          <a:lstStyle/>
          <a:p>
            <a:r>
              <a:rPr lang="en-US" sz="1100" dirty="0"/>
              <a:t>Daniel </a:t>
            </a:r>
            <a:r>
              <a:rPr lang="en-US" sz="1100" dirty="0" smtClean="0"/>
              <a:t>Goleman, 2006</a:t>
            </a:r>
            <a:endParaRPr lang="en-US" sz="1100" dirty="0"/>
          </a:p>
        </p:txBody>
      </p:sp>
      <p:pic>
        <p:nvPicPr>
          <p:cNvPr id="5122" name="Picture 2" descr="Image result for daniel goleman">
            <a:extLst>
              <a:ext uri="{FF2B5EF4-FFF2-40B4-BE49-F238E27FC236}">
                <a16:creationId xmlns:a16="http://schemas.microsoft.com/office/drawing/2014/main" xmlns="" id="{6F952413-368B-0F46-BF09-31C7D39EE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853" y="2301734"/>
            <a:ext cx="2218335" cy="3371869"/>
          </a:xfrm>
          <a:prstGeom prst="round2DiagRect">
            <a:avLst>
              <a:gd name="adj1" fmla="val 16667"/>
              <a:gd name="adj2" fmla="val 0"/>
            </a:avLst>
          </a:prstGeom>
          <a:ln w="88900" cap="sq">
            <a:solidFill>
              <a:schemeClr val="bg2">
                <a:lumMod val="2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5A97E50D-609E-F347-A696-A4C663797BF5}"/>
              </a:ext>
            </a:extLst>
          </p:cNvPr>
          <p:cNvSpPr>
            <a:spLocks noGrp="1"/>
          </p:cNvSpPr>
          <p:nvPr>
            <p:ph type="sldNum" sz="quarter" idx="12"/>
          </p:nvPr>
        </p:nvSpPr>
        <p:spPr/>
        <p:txBody>
          <a:bodyPr/>
          <a:lstStyle/>
          <a:p>
            <a:fld id="{FE0EAC0E-5168-4387-995B-DF845DAE16CB}" type="slidenum">
              <a:rPr lang="en-CA" smtClean="0"/>
              <a:t>16</a:t>
            </a:fld>
            <a:endParaRPr lang="en-CA" dirty="0"/>
          </a:p>
        </p:txBody>
      </p:sp>
    </p:spTree>
    <p:extLst>
      <p:ext uri="{BB962C8B-B14F-4D97-AF65-F5344CB8AC3E}">
        <p14:creationId xmlns:p14="http://schemas.microsoft.com/office/powerpoint/2010/main" val="434957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C4E95D2-BEBD-8D41-AD21-D9C0605F4103}"/>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5" name="TextBox 4"/>
          <p:cNvSpPr txBox="1"/>
          <p:nvPr/>
        </p:nvSpPr>
        <p:spPr>
          <a:xfrm>
            <a:off x="2878900" y="228600"/>
            <a:ext cx="5386705" cy="707886"/>
          </a:xfrm>
          <a:prstGeom prst="rect">
            <a:avLst/>
          </a:prstGeom>
          <a:noFill/>
        </p:spPr>
        <p:txBody>
          <a:bodyPr wrap="square" rtlCol="0">
            <a:spAutoFit/>
          </a:bodyPr>
          <a:lstStyle/>
          <a:p>
            <a:r>
              <a:rPr lang="en-US" sz="4000" b="1" dirty="0">
                <a:latin typeface="AndesSemiBold" panose="02000000000000000000" pitchFamily="2" charset="0"/>
              </a:rPr>
              <a:t> Emotional Intelligence</a:t>
            </a:r>
          </a:p>
        </p:txBody>
      </p:sp>
      <p:sp>
        <p:nvSpPr>
          <p:cNvPr id="4" name="Rectangle 3"/>
          <p:cNvSpPr/>
          <p:nvPr/>
        </p:nvSpPr>
        <p:spPr>
          <a:xfrm>
            <a:off x="1095426" y="1623896"/>
            <a:ext cx="10001156" cy="4562788"/>
          </a:xfrm>
          <a:prstGeom prst="rect">
            <a:avLst/>
          </a:prstGeom>
        </p:spPr>
        <p:txBody>
          <a:bodyPr wrap="square">
            <a:spAutoFit/>
          </a:bodyPr>
          <a:lstStyle/>
          <a:p>
            <a:r>
              <a:rPr lang="en-US" sz="2800" dirty="0">
                <a:latin typeface="AndesBook" panose="02000000000000000000" pitchFamily="2" charset="0"/>
              </a:rPr>
              <a:t>According to Daniel Goleman there are five elements </a:t>
            </a:r>
            <a:br>
              <a:rPr lang="en-US" sz="2800" dirty="0">
                <a:latin typeface="AndesBook" panose="02000000000000000000" pitchFamily="2" charset="0"/>
              </a:rPr>
            </a:br>
            <a:r>
              <a:rPr lang="en-US" sz="2800" dirty="0">
                <a:latin typeface="AndesBook" panose="02000000000000000000" pitchFamily="2" charset="0"/>
              </a:rPr>
              <a:t>of emotional intelligence: 	</a:t>
            </a:r>
          </a:p>
          <a:p>
            <a:endParaRPr lang="en-US" sz="2800" dirty="0">
              <a:latin typeface="AndesBook" panose="02000000000000000000" pitchFamily="2" charset="0"/>
            </a:endParaRPr>
          </a:p>
          <a:p>
            <a:pPr marL="1371566" lvl="2" indent="-457189">
              <a:lnSpc>
                <a:spcPct val="150000"/>
              </a:lnSpc>
              <a:buFont typeface="Arial" panose="020B0604020202020204" pitchFamily="34" charset="0"/>
              <a:buChar char="•"/>
            </a:pPr>
            <a:r>
              <a:rPr lang="en-US" sz="2800" dirty="0">
                <a:latin typeface="AndesBook" panose="02000000000000000000" pitchFamily="2" charset="0"/>
              </a:rPr>
              <a:t>Self- Awareness  		</a:t>
            </a:r>
          </a:p>
          <a:p>
            <a:pPr marL="1371566" lvl="2" indent="-457189">
              <a:lnSpc>
                <a:spcPct val="150000"/>
              </a:lnSpc>
              <a:buFont typeface="Arial" panose="020B0604020202020204" pitchFamily="34" charset="0"/>
              <a:buChar char="•"/>
            </a:pPr>
            <a:r>
              <a:rPr lang="en-US" sz="2800" dirty="0">
                <a:latin typeface="AndesBook" panose="02000000000000000000" pitchFamily="2" charset="0"/>
              </a:rPr>
              <a:t>Self- Management </a:t>
            </a:r>
            <a:r>
              <a:rPr lang="en-US" sz="2800" dirty="0">
                <a:solidFill>
                  <a:srgbClr val="0070C0"/>
                </a:solidFill>
                <a:latin typeface="AndesBook" panose="02000000000000000000" pitchFamily="2" charset="0"/>
              </a:rPr>
              <a:t>	</a:t>
            </a:r>
            <a:r>
              <a:rPr lang="en-US" sz="2800" dirty="0">
                <a:latin typeface="AndesBook" panose="02000000000000000000" pitchFamily="2" charset="0"/>
              </a:rPr>
              <a:t>	</a:t>
            </a:r>
            <a:endParaRPr lang="en-US" sz="2800" dirty="0">
              <a:solidFill>
                <a:srgbClr val="002060"/>
              </a:solidFill>
              <a:latin typeface="AndesBook" panose="02000000000000000000" pitchFamily="2" charset="0"/>
            </a:endParaRPr>
          </a:p>
          <a:p>
            <a:pPr marL="1371566" lvl="2" indent="-457189">
              <a:lnSpc>
                <a:spcPct val="150000"/>
              </a:lnSpc>
              <a:buFont typeface="Arial" panose="020B0604020202020204" pitchFamily="34" charset="0"/>
              <a:buChar char="•"/>
            </a:pPr>
            <a:r>
              <a:rPr lang="en-US" sz="2800" dirty="0">
                <a:latin typeface="AndesBook" panose="02000000000000000000" pitchFamily="2" charset="0"/>
              </a:rPr>
              <a:t>Social Skills 		</a:t>
            </a:r>
            <a:endParaRPr lang="en-US" sz="2800" dirty="0">
              <a:solidFill>
                <a:srgbClr val="002060"/>
              </a:solidFill>
              <a:latin typeface="AndesBook" panose="02000000000000000000" pitchFamily="2" charset="0"/>
            </a:endParaRPr>
          </a:p>
          <a:p>
            <a:pPr marL="1371566" lvl="2" indent="-457189">
              <a:lnSpc>
                <a:spcPct val="150000"/>
              </a:lnSpc>
              <a:buFont typeface="Arial" panose="020B0604020202020204" pitchFamily="34" charset="0"/>
              <a:buChar char="•"/>
            </a:pPr>
            <a:r>
              <a:rPr lang="en-US" sz="2800" dirty="0">
                <a:latin typeface="AndesBook" panose="02000000000000000000" pitchFamily="2" charset="0"/>
              </a:rPr>
              <a:t>Empathy</a:t>
            </a:r>
          </a:p>
          <a:p>
            <a:pPr marL="1371566" lvl="2" indent="-457189">
              <a:lnSpc>
                <a:spcPct val="150000"/>
              </a:lnSpc>
              <a:buFont typeface="Arial" panose="020B0604020202020204" pitchFamily="34" charset="0"/>
              <a:buChar char="•"/>
            </a:pPr>
            <a:r>
              <a:rPr lang="en-US" sz="2800" dirty="0">
                <a:latin typeface="AndesBook" panose="02000000000000000000" pitchFamily="2" charset="0"/>
              </a:rPr>
              <a:t>Motivation</a:t>
            </a:r>
            <a:r>
              <a:rPr lang="en-US" sz="2800" dirty="0"/>
              <a:t>	 </a:t>
            </a:r>
            <a:r>
              <a:rPr lang="pa-IN" altLang="en-US" sz="2800" dirty="0">
                <a:solidFill>
                  <a:srgbClr val="002060"/>
                </a:solidFill>
              </a:rPr>
              <a:t> </a:t>
            </a:r>
            <a:endParaRPr lang="en-US" altLang="en-US" sz="2800" dirty="0">
              <a:solidFill>
                <a:srgbClr val="002060"/>
              </a:solidFill>
              <a:latin typeface="Arial" panose="020B0604020202020204" pitchFamily="34" charset="0"/>
            </a:endParaRPr>
          </a:p>
        </p:txBody>
      </p:sp>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Slide Number Placeholder 1">
            <a:extLst>
              <a:ext uri="{FF2B5EF4-FFF2-40B4-BE49-F238E27FC236}">
                <a16:creationId xmlns:a16="http://schemas.microsoft.com/office/drawing/2014/main" xmlns="" id="{C0E5271A-904E-6748-B47D-ABDF3036A147}"/>
              </a:ext>
            </a:extLst>
          </p:cNvPr>
          <p:cNvSpPr>
            <a:spLocks noGrp="1"/>
          </p:cNvSpPr>
          <p:nvPr>
            <p:ph type="sldNum" sz="quarter" idx="12"/>
          </p:nvPr>
        </p:nvSpPr>
        <p:spPr/>
        <p:txBody>
          <a:bodyPr/>
          <a:lstStyle/>
          <a:p>
            <a:fld id="{FE0EAC0E-5168-4387-995B-DF845DAE16CB}" type="slidenum">
              <a:rPr lang="en-CA" smtClean="0"/>
              <a:t>17</a:t>
            </a:fld>
            <a:endParaRPr lang="en-CA" dirty="0"/>
          </a:p>
        </p:txBody>
      </p:sp>
    </p:spTree>
    <p:extLst>
      <p:ext uri="{BB962C8B-B14F-4D97-AF65-F5344CB8AC3E}">
        <p14:creationId xmlns:p14="http://schemas.microsoft.com/office/powerpoint/2010/main" val="3922383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6AFC89C-BCDC-9947-BE27-80C5B10ACC72}"/>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5" name="TextBox 4"/>
          <p:cNvSpPr txBox="1"/>
          <p:nvPr/>
        </p:nvSpPr>
        <p:spPr>
          <a:xfrm>
            <a:off x="1661165" y="279929"/>
            <a:ext cx="7301671" cy="707886"/>
          </a:xfrm>
          <a:prstGeom prst="rect">
            <a:avLst/>
          </a:prstGeom>
          <a:noFill/>
        </p:spPr>
        <p:txBody>
          <a:bodyPr wrap="square" rtlCol="0">
            <a:spAutoFit/>
          </a:bodyPr>
          <a:lstStyle/>
          <a:p>
            <a:r>
              <a:rPr lang="en-US" sz="4000" b="1" dirty="0">
                <a:latin typeface="AndesSemiBold" panose="02000000000000000000" pitchFamily="2" charset="0"/>
              </a:rPr>
              <a:t> Children can Learn these Skills</a:t>
            </a:r>
          </a:p>
        </p:txBody>
      </p:sp>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11" name="Rectangle 10">
            <a:extLst>
              <a:ext uri="{FF2B5EF4-FFF2-40B4-BE49-F238E27FC236}">
                <a16:creationId xmlns:a16="http://schemas.microsoft.com/office/drawing/2014/main" xmlns="" id="{FA6075F8-E4EC-AF42-A242-DE5982B7E0CA}"/>
              </a:ext>
            </a:extLst>
          </p:cNvPr>
          <p:cNvSpPr/>
          <p:nvPr/>
        </p:nvSpPr>
        <p:spPr>
          <a:xfrm>
            <a:off x="1283974" y="2090175"/>
            <a:ext cx="9182100" cy="3539430"/>
          </a:xfrm>
          <a:prstGeom prst="rect">
            <a:avLst/>
          </a:prstGeom>
        </p:spPr>
        <p:txBody>
          <a:bodyPr wrap="square">
            <a:spAutoFit/>
          </a:bodyPr>
          <a:lstStyle/>
          <a:p>
            <a:r>
              <a:rPr lang="en-US" sz="2800" dirty="0">
                <a:latin typeface="AndesBook" panose="02000000000000000000"/>
              </a:rPr>
              <a:t>We also know that we can support our children in developing social and emotional skills just like their </a:t>
            </a:r>
            <a:r>
              <a:rPr lang="en-US" sz="2800" dirty="0" smtClean="0">
                <a:latin typeface="AndesBook" panose="02000000000000000000"/>
              </a:rPr>
              <a:t/>
            </a:r>
            <a:br>
              <a:rPr lang="en-US" sz="2800" dirty="0" smtClean="0">
                <a:latin typeface="AndesBook" panose="02000000000000000000"/>
              </a:rPr>
            </a:br>
            <a:r>
              <a:rPr lang="en-US" sz="2800" dirty="0" smtClean="0">
                <a:latin typeface="AndesBook" panose="02000000000000000000"/>
              </a:rPr>
              <a:t>other </a:t>
            </a:r>
            <a:r>
              <a:rPr lang="en-US" sz="2800" dirty="0">
                <a:latin typeface="AndesBook" panose="02000000000000000000"/>
              </a:rPr>
              <a:t>developmental areas. </a:t>
            </a:r>
            <a:r>
              <a:rPr lang="pa-IN" altLang="en-US" sz="2800" dirty="0">
                <a:latin typeface="AndesBook" panose="02000000000000000000"/>
              </a:rPr>
              <a:t> </a:t>
            </a:r>
            <a:endParaRPr lang="en-US" altLang="en-US" sz="2800" dirty="0">
              <a:latin typeface="AndesBook" panose="02000000000000000000"/>
            </a:endParaRPr>
          </a:p>
          <a:p>
            <a:endParaRPr lang="en-US" altLang="en-US" sz="2800" dirty="0">
              <a:latin typeface="AndesBook" panose="02000000000000000000"/>
            </a:endParaRPr>
          </a:p>
          <a:p>
            <a:r>
              <a:rPr lang="en-US" altLang="en-US" sz="2800" dirty="0">
                <a:latin typeface="AndesBook" panose="02000000000000000000"/>
              </a:rPr>
              <a:t>There are five areas of </a:t>
            </a:r>
            <a:r>
              <a:rPr lang="en-US" altLang="en-US" sz="2800" dirty="0" smtClean="0">
                <a:latin typeface="AndesBook" panose="02000000000000000000"/>
              </a:rPr>
              <a:t>development. </a:t>
            </a:r>
          </a:p>
          <a:p>
            <a:endParaRPr lang="en-US" altLang="en-US" sz="2800" dirty="0">
              <a:latin typeface="AndesBook" panose="02000000000000000000"/>
            </a:endParaRPr>
          </a:p>
          <a:p>
            <a:r>
              <a:rPr lang="en-US" altLang="en-US" sz="2800" dirty="0" smtClean="0">
                <a:latin typeface="AndesBook" panose="02000000000000000000"/>
              </a:rPr>
              <a:t>Let’s </a:t>
            </a:r>
            <a:r>
              <a:rPr lang="en-US" altLang="en-US" sz="2800" dirty="0">
                <a:latin typeface="AndesBook" panose="02000000000000000000"/>
              </a:rPr>
              <a:t>consider </a:t>
            </a:r>
            <a:r>
              <a:rPr lang="en-US" altLang="en-US" sz="2800" dirty="0" smtClean="0">
                <a:latin typeface="AndesBook" panose="02000000000000000000"/>
              </a:rPr>
              <a:t>how </a:t>
            </a:r>
            <a:r>
              <a:rPr lang="en-US" altLang="en-US" sz="2800" dirty="0">
                <a:latin typeface="AndesBook" panose="02000000000000000000"/>
              </a:rPr>
              <a:t>we respond to each of these learning areas as </a:t>
            </a:r>
            <a:r>
              <a:rPr lang="en-US" altLang="en-US" sz="2800" dirty="0" smtClean="0">
                <a:latin typeface="AndesBook" panose="02000000000000000000"/>
              </a:rPr>
              <a:t>our </a:t>
            </a:r>
            <a:r>
              <a:rPr lang="en-US" altLang="en-US" sz="2800" dirty="0">
                <a:latin typeface="AndesBook" panose="02000000000000000000"/>
              </a:rPr>
              <a:t>children are developing new skills.</a:t>
            </a:r>
          </a:p>
        </p:txBody>
      </p:sp>
      <p:sp>
        <p:nvSpPr>
          <p:cNvPr id="2" name="Slide Number Placeholder 1">
            <a:extLst>
              <a:ext uri="{FF2B5EF4-FFF2-40B4-BE49-F238E27FC236}">
                <a16:creationId xmlns:a16="http://schemas.microsoft.com/office/drawing/2014/main" xmlns="" id="{32681D2D-2A3A-974A-9DDE-1D9573F59D1B}"/>
              </a:ext>
            </a:extLst>
          </p:cNvPr>
          <p:cNvSpPr>
            <a:spLocks noGrp="1"/>
          </p:cNvSpPr>
          <p:nvPr>
            <p:ph type="sldNum" sz="quarter" idx="12"/>
          </p:nvPr>
        </p:nvSpPr>
        <p:spPr/>
        <p:txBody>
          <a:bodyPr/>
          <a:lstStyle/>
          <a:p>
            <a:fld id="{FE0EAC0E-5168-4387-995B-DF845DAE16CB}" type="slidenum">
              <a:rPr lang="en-CA" smtClean="0"/>
              <a:t>18</a:t>
            </a:fld>
            <a:endParaRPr lang="en-CA" dirty="0"/>
          </a:p>
        </p:txBody>
      </p:sp>
    </p:spTree>
    <p:extLst>
      <p:ext uri="{BB962C8B-B14F-4D97-AF65-F5344CB8AC3E}">
        <p14:creationId xmlns:p14="http://schemas.microsoft.com/office/powerpoint/2010/main" val="2308982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721DCB-F43E-ED4F-864B-235C4E075A5D}"/>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4" name="Text Box 3">
            <a:extLst>
              <a:ext uri="{FF2B5EF4-FFF2-40B4-BE49-F238E27FC236}">
                <a16:creationId xmlns:a16="http://schemas.microsoft.com/office/drawing/2014/main" xmlns="" id="{D6822165-5F54-40F8-B351-92287B4E4229}"/>
              </a:ext>
            </a:extLst>
          </p:cNvPr>
          <p:cNvSpPr txBox="1">
            <a:spLocks noChangeArrowheads="1"/>
          </p:cNvSpPr>
          <p:nvPr/>
        </p:nvSpPr>
        <p:spPr bwMode="auto">
          <a:xfrm>
            <a:off x="6103358" y="3624096"/>
            <a:ext cx="4738097" cy="1988720"/>
          </a:xfrm>
          <a:prstGeom prst="rect">
            <a:avLst/>
          </a:prstGeom>
          <a:noFill/>
          <a:ln>
            <a:noFill/>
          </a:ln>
          <a:effectLst/>
        </p:spPr>
        <p:txBody>
          <a:bodyPr vert="horz" wrap="square" lIns="36576" tIns="36576" rIns="36576" bIns="36576" numCol="1" anchor="t" anchorCtr="0" compatLnSpc="1">
            <a:prstTxWarp prst="textNoShape">
              <a:avLst/>
            </a:prstTxWarp>
          </a:bodyPr>
          <a:lstStyle/>
          <a:p>
            <a:pPr algn="ctr" defTabSz="914377" eaLnBrk="0" fontAlgn="base" hangingPunct="0">
              <a:spcBef>
                <a:spcPct val="0"/>
              </a:spcBef>
              <a:spcAft>
                <a:spcPct val="0"/>
              </a:spcAft>
            </a:pPr>
            <a:r>
              <a:rPr lang="en-US" altLang="en-US" sz="6000" dirty="0">
                <a:latin typeface="AndesBook" panose="02000000000000000000" pitchFamily="2" charset="0"/>
              </a:rPr>
              <a:t>Introduction</a:t>
            </a:r>
            <a:r>
              <a:rPr lang="en-US" altLang="en-US" sz="6000" dirty="0">
                <a:solidFill>
                  <a:srgbClr val="000000"/>
                </a:solidFill>
                <a:latin typeface="AndesBook" panose="02000000000000000000" pitchFamily="2" charset="0"/>
              </a:rPr>
              <a:t> </a:t>
            </a:r>
          </a:p>
        </p:txBody>
      </p:sp>
      <p:pic>
        <p:nvPicPr>
          <p:cNvPr id="3" name="Picture 2">
            <a:extLst>
              <a:ext uri="{FF2B5EF4-FFF2-40B4-BE49-F238E27FC236}">
                <a16:creationId xmlns:a16="http://schemas.microsoft.com/office/drawing/2014/main" xmlns="" id="{3B4A1A1A-68B2-3943-A0EE-401B2A3B5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549" y="1193509"/>
            <a:ext cx="6954653" cy="5162843"/>
          </a:xfrm>
          <a:prstGeom prst="rect">
            <a:avLst/>
          </a:prstGeom>
        </p:spPr>
      </p:pic>
      <p:sp>
        <p:nvSpPr>
          <p:cNvPr id="2" name="Slide Number Placeholder 1">
            <a:extLst>
              <a:ext uri="{FF2B5EF4-FFF2-40B4-BE49-F238E27FC236}">
                <a16:creationId xmlns:a16="http://schemas.microsoft.com/office/drawing/2014/main" xmlns="" id="{2F552293-A91E-9C4D-8FFA-ED6CAAD073D3}"/>
              </a:ext>
            </a:extLst>
          </p:cNvPr>
          <p:cNvSpPr>
            <a:spLocks noGrp="1"/>
          </p:cNvSpPr>
          <p:nvPr>
            <p:ph type="sldNum" sz="quarter" idx="12"/>
          </p:nvPr>
        </p:nvSpPr>
        <p:spPr/>
        <p:txBody>
          <a:bodyPr/>
          <a:lstStyle/>
          <a:p>
            <a:fld id="{FE0EAC0E-5168-4387-995B-DF845DAE16CB}" type="slidenum">
              <a:rPr lang="en-CA" smtClean="0"/>
              <a:t>1</a:t>
            </a:fld>
            <a:endParaRPr lang="en-CA" dirty="0"/>
          </a:p>
        </p:txBody>
      </p:sp>
    </p:spTree>
    <p:extLst>
      <p:ext uri="{BB962C8B-B14F-4D97-AF65-F5344CB8AC3E}">
        <p14:creationId xmlns:p14="http://schemas.microsoft.com/office/powerpoint/2010/main" val="3396982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204717E2-8766-F749-B247-1B74A4CA9972}"/>
              </a:ext>
            </a:extLst>
          </p:cNvPr>
          <p:cNvPicPr>
            <a:picLocks noChangeAspect="1"/>
          </p:cNvPicPr>
          <p:nvPr/>
        </p:nvPicPr>
        <p:blipFill>
          <a:blip r:embed="rId4"/>
          <a:stretch>
            <a:fillRect/>
          </a:stretch>
        </p:blipFill>
        <p:spPr>
          <a:xfrm>
            <a:off x="3" y="0"/>
            <a:ext cx="12206711"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9" name="Rectangle 3"/>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E7E56F2D-8332-3E47-BAE4-8C4D69BECBF2}"/>
              </a:ext>
            </a:extLst>
          </p:cNvPr>
          <p:cNvSpPr/>
          <p:nvPr/>
        </p:nvSpPr>
        <p:spPr>
          <a:xfrm>
            <a:off x="1723864" y="5492392"/>
            <a:ext cx="8758988" cy="523220"/>
          </a:xfrm>
          <a:prstGeom prst="rect">
            <a:avLst/>
          </a:prstGeom>
        </p:spPr>
        <p:txBody>
          <a:bodyPr wrap="square">
            <a:spAutoFit/>
          </a:bodyPr>
          <a:lstStyle/>
          <a:p>
            <a:pPr algn="ctr"/>
            <a:r>
              <a:rPr lang="en-US" sz="2800" dirty="0">
                <a:latin typeface="Andes Book" panose="02000000000000000000" pitchFamily="50" charset="0"/>
              </a:rPr>
              <a:t>Big and </a:t>
            </a:r>
            <a:r>
              <a:rPr lang="en-US" sz="2800" dirty="0" smtClean="0">
                <a:latin typeface="Andes Book" panose="02000000000000000000" pitchFamily="50" charset="0"/>
              </a:rPr>
              <a:t>small muscle </a:t>
            </a:r>
            <a:r>
              <a:rPr lang="en-US" sz="2800" dirty="0">
                <a:latin typeface="Andes Book" panose="02000000000000000000" pitchFamily="50" charset="0"/>
              </a:rPr>
              <a:t>movement</a:t>
            </a:r>
          </a:p>
        </p:txBody>
      </p:sp>
      <p:sp>
        <p:nvSpPr>
          <p:cNvPr id="13" name="TextBox 12">
            <a:extLst>
              <a:ext uri="{FF2B5EF4-FFF2-40B4-BE49-F238E27FC236}">
                <a16:creationId xmlns:a16="http://schemas.microsoft.com/office/drawing/2014/main" xmlns="" id="{6A7E640C-40C4-1342-8E1F-E0755C4BA6C2}"/>
              </a:ext>
            </a:extLst>
          </p:cNvPr>
          <p:cNvSpPr txBox="1"/>
          <p:nvPr/>
        </p:nvSpPr>
        <p:spPr>
          <a:xfrm>
            <a:off x="3471208" y="321164"/>
            <a:ext cx="5249593" cy="707886"/>
          </a:xfrm>
          <a:prstGeom prst="rect">
            <a:avLst/>
          </a:prstGeom>
          <a:noFill/>
        </p:spPr>
        <p:txBody>
          <a:bodyPr wrap="square" rtlCol="0">
            <a:spAutoFit/>
          </a:bodyPr>
          <a:lstStyle/>
          <a:p>
            <a:r>
              <a:rPr lang="en-US" sz="4000" b="1" dirty="0">
                <a:latin typeface="AndesSemiBold" panose="02000000000000000000" pitchFamily="2" charset="0"/>
              </a:rPr>
              <a:t>Physical Development</a:t>
            </a:r>
          </a:p>
        </p:txBody>
      </p:sp>
      <p:sp>
        <p:nvSpPr>
          <p:cNvPr id="3" name="Slide Number Placeholder 2">
            <a:extLst>
              <a:ext uri="{FF2B5EF4-FFF2-40B4-BE49-F238E27FC236}">
                <a16:creationId xmlns:a16="http://schemas.microsoft.com/office/drawing/2014/main" xmlns="" id="{637C1EB0-8A65-4240-8205-C2192ECF36F3}"/>
              </a:ext>
            </a:extLst>
          </p:cNvPr>
          <p:cNvSpPr>
            <a:spLocks noGrp="1"/>
          </p:cNvSpPr>
          <p:nvPr>
            <p:ph type="sldNum" sz="quarter" idx="12"/>
          </p:nvPr>
        </p:nvSpPr>
        <p:spPr/>
        <p:txBody>
          <a:bodyPr/>
          <a:lstStyle/>
          <a:p>
            <a:fld id="{FE0EAC0E-5168-4387-995B-DF845DAE16CB}" type="slidenum">
              <a:rPr lang="en-CA" smtClean="0"/>
              <a:t>19</a:t>
            </a:fld>
            <a:endParaRPr lang="en-CA"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86" y="1606103"/>
            <a:ext cx="5197643" cy="346509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046" y="2409075"/>
            <a:ext cx="3993185" cy="2662123"/>
          </a:xfrm>
          <a:prstGeom prst="rect">
            <a:avLst/>
          </a:prstGeom>
        </p:spPr>
      </p:pic>
    </p:spTree>
    <p:extLst>
      <p:ext uri="{BB962C8B-B14F-4D97-AF65-F5344CB8AC3E}">
        <p14:creationId xmlns:p14="http://schemas.microsoft.com/office/powerpoint/2010/main" val="77375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93D24CD-19E1-1842-97D2-BDEAB00E9EC2}"/>
              </a:ext>
            </a:extLst>
          </p:cNvPr>
          <p:cNvPicPr>
            <a:picLocks noChangeAspect="1"/>
          </p:cNvPicPr>
          <p:nvPr/>
        </p:nvPicPr>
        <p:blipFill>
          <a:blip r:embed="rId3"/>
          <a:stretch>
            <a:fillRect/>
          </a:stretch>
        </p:blipFill>
        <p:spPr>
          <a:xfrm>
            <a:off x="-14710" y="0"/>
            <a:ext cx="12206710"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9" name="Rectangle 3"/>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EBE457E6-C6AB-B546-9C33-B8E7A6668D00}"/>
              </a:ext>
            </a:extLst>
          </p:cNvPr>
          <p:cNvSpPr/>
          <p:nvPr/>
        </p:nvSpPr>
        <p:spPr>
          <a:xfrm>
            <a:off x="7906025" y="3726686"/>
            <a:ext cx="3663212" cy="954107"/>
          </a:xfrm>
          <a:prstGeom prst="rect">
            <a:avLst/>
          </a:prstGeom>
        </p:spPr>
        <p:txBody>
          <a:bodyPr wrap="square">
            <a:spAutoFit/>
          </a:bodyPr>
          <a:lstStyle/>
          <a:p>
            <a:r>
              <a:rPr lang="en-US" sz="2800" dirty="0">
                <a:latin typeface="Andes Book" panose="02000000000000000000" pitchFamily="50" charset="0"/>
              </a:rPr>
              <a:t>Speech and language development</a:t>
            </a:r>
          </a:p>
        </p:txBody>
      </p:sp>
      <p:sp>
        <p:nvSpPr>
          <p:cNvPr id="13" name="TextBox 12">
            <a:extLst>
              <a:ext uri="{FF2B5EF4-FFF2-40B4-BE49-F238E27FC236}">
                <a16:creationId xmlns:a16="http://schemas.microsoft.com/office/drawing/2014/main" xmlns="" id="{1A9C1066-6052-7645-9D85-67F6C7399E67}"/>
              </a:ext>
            </a:extLst>
          </p:cNvPr>
          <p:cNvSpPr txBox="1"/>
          <p:nvPr/>
        </p:nvSpPr>
        <p:spPr>
          <a:xfrm>
            <a:off x="3725523" y="306009"/>
            <a:ext cx="3842824" cy="707886"/>
          </a:xfrm>
          <a:prstGeom prst="rect">
            <a:avLst/>
          </a:prstGeom>
          <a:noFill/>
        </p:spPr>
        <p:txBody>
          <a:bodyPr wrap="square" rtlCol="0">
            <a:spAutoFit/>
          </a:bodyPr>
          <a:lstStyle/>
          <a:p>
            <a:r>
              <a:rPr lang="en-US" sz="4000" b="1" dirty="0">
                <a:latin typeface="AndesSemiBold" panose="02000000000000000000" pitchFamily="2" charset="0"/>
              </a:rPr>
              <a:t>Communication</a:t>
            </a:r>
          </a:p>
        </p:txBody>
      </p:sp>
      <p:sp>
        <p:nvSpPr>
          <p:cNvPr id="17" name="Rectangle 16">
            <a:extLst>
              <a:ext uri="{FF2B5EF4-FFF2-40B4-BE49-F238E27FC236}">
                <a16:creationId xmlns:a16="http://schemas.microsoft.com/office/drawing/2014/main" xmlns="" id="{67513A9C-9256-8D4D-A486-C9EDE827E568}"/>
              </a:ext>
            </a:extLst>
          </p:cNvPr>
          <p:cNvSpPr/>
          <p:nvPr/>
        </p:nvSpPr>
        <p:spPr>
          <a:xfrm>
            <a:off x="5973249" y="1887337"/>
            <a:ext cx="2355325" cy="830997"/>
          </a:xfrm>
          <a:prstGeom prst="rect">
            <a:avLst/>
          </a:prstGeom>
        </p:spPr>
        <p:txBody>
          <a:bodyPr wrap="none">
            <a:spAutoFit/>
          </a:bodyPr>
          <a:lstStyle/>
          <a:p>
            <a:r>
              <a:rPr lang="en-US" sz="2400" b="1" dirty="0">
                <a:latin typeface="Andes Bold" panose="02000000000000000000" pitchFamily="2" charset="0"/>
              </a:rPr>
              <a:t>“I love pasgetti </a:t>
            </a:r>
          </a:p>
          <a:p>
            <a:r>
              <a:rPr lang="en-US" sz="2400" b="1" dirty="0">
                <a:latin typeface="Andes Bold" panose="02000000000000000000" pitchFamily="2" charset="0"/>
              </a:rPr>
              <a:t>       too</a:t>
            </a:r>
            <a:r>
              <a:rPr lang="en-US" b="1" dirty="0">
                <a:latin typeface="Andes Bold" panose="02000000000000000000" pitchFamily="2" charset="0"/>
              </a:rPr>
              <a:t>!”</a:t>
            </a:r>
          </a:p>
        </p:txBody>
      </p:sp>
      <p:sp>
        <p:nvSpPr>
          <p:cNvPr id="5" name="Slide Number Placeholder 4">
            <a:extLst>
              <a:ext uri="{FF2B5EF4-FFF2-40B4-BE49-F238E27FC236}">
                <a16:creationId xmlns:a16="http://schemas.microsoft.com/office/drawing/2014/main" xmlns="" id="{C341EC9D-FCF1-7047-9BB4-A03E58BE3819}"/>
              </a:ext>
            </a:extLst>
          </p:cNvPr>
          <p:cNvSpPr>
            <a:spLocks noGrp="1"/>
          </p:cNvSpPr>
          <p:nvPr>
            <p:ph type="sldNum" sz="quarter" idx="12"/>
          </p:nvPr>
        </p:nvSpPr>
        <p:spPr/>
        <p:txBody>
          <a:bodyPr/>
          <a:lstStyle/>
          <a:p>
            <a:fld id="{FE0EAC0E-5168-4387-995B-DF845DAE16CB}" type="slidenum">
              <a:rPr lang="en-CA" smtClean="0"/>
              <a:t>20</a:t>
            </a:fld>
            <a:endParaRPr lang="en-CA"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019" y="2306144"/>
            <a:ext cx="5812677" cy="3875118"/>
          </a:xfrm>
          <a:prstGeom prst="rect">
            <a:avLst/>
          </a:prstGeom>
        </p:spPr>
      </p:pic>
      <p:sp>
        <p:nvSpPr>
          <p:cNvPr id="3" name="Oval Callout 2"/>
          <p:cNvSpPr/>
          <p:nvPr/>
        </p:nvSpPr>
        <p:spPr>
          <a:xfrm>
            <a:off x="5561023" y="1319904"/>
            <a:ext cx="3049577" cy="1607587"/>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Callout 13"/>
          <p:cNvSpPr/>
          <p:nvPr/>
        </p:nvSpPr>
        <p:spPr>
          <a:xfrm rot="20114286" flipH="1">
            <a:off x="693113" y="1383443"/>
            <a:ext cx="2595279" cy="1751371"/>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xmlns="" id="{DCE71A6D-63F5-004B-A076-4465244E31E4}"/>
              </a:ext>
            </a:extLst>
          </p:cNvPr>
          <p:cNvSpPr/>
          <p:nvPr/>
        </p:nvSpPr>
        <p:spPr>
          <a:xfrm>
            <a:off x="1208326" y="2030913"/>
            <a:ext cx="1564852" cy="830997"/>
          </a:xfrm>
          <a:prstGeom prst="rect">
            <a:avLst/>
          </a:prstGeom>
        </p:spPr>
        <p:txBody>
          <a:bodyPr wrap="none">
            <a:spAutoFit/>
          </a:bodyPr>
          <a:lstStyle/>
          <a:p>
            <a:r>
              <a:rPr lang="en-US" sz="2400" b="1" dirty="0">
                <a:latin typeface="Andes Bold" panose="02000000000000000000" pitchFamily="2" charset="0"/>
              </a:rPr>
              <a:t>“I love </a:t>
            </a:r>
          </a:p>
          <a:p>
            <a:r>
              <a:rPr lang="en-US" sz="2400" b="1" dirty="0">
                <a:latin typeface="Andes Bold" panose="02000000000000000000" pitchFamily="2" charset="0"/>
              </a:rPr>
              <a:t>basketti!”</a:t>
            </a:r>
          </a:p>
        </p:txBody>
      </p:sp>
    </p:spTree>
    <p:extLst>
      <p:ext uri="{BB962C8B-B14F-4D97-AF65-F5344CB8AC3E}">
        <p14:creationId xmlns:p14="http://schemas.microsoft.com/office/powerpoint/2010/main" val="198394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8DABD50-1367-E64F-B363-C78FDA8ACD5B}"/>
              </a:ext>
            </a:extLst>
          </p:cNvPr>
          <p:cNvPicPr>
            <a:picLocks noChangeAspect="1"/>
          </p:cNvPicPr>
          <p:nvPr/>
        </p:nvPicPr>
        <p:blipFill>
          <a:blip r:embed="rId3"/>
          <a:stretch>
            <a:fillRect/>
          </a:stretch>
        </p:blipFill>
        <p:spPr>
          <a:xfrm>
            <a:off x="3" y="28576"/>
            <a:ext cx="12206711"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9" name="Rectangle 3"/>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E20CE400-2BC0-354D-B331-01B06B142C32}"/>
              </a:ext>
            </a:extLst>
          </p:cNvPr>
          <p:cNvSpPr/>
          <p:nvPr/>
        </p:nvSpPr>
        <p:spPr>
          <a:xfrm>
            <a:off x="7943201" y="3559254"/>
            <a:ext cx="2563522" cy="523220"/>
          </a:xfrm>
          <a:prstGeom prst="rect">
            <a:avLst/>
          </a:prstGeom>
        </p:spPr>
        <p:txBody>
          <a:bodyPr wrap="none">
            <a:spAutoFit/>
          </a:bodyPr>
          <a:lstStyle/>
          <a:p>
            <a:r>
              <a:rPr lang="en-US" sz="2800" dirty="0">
                <a:latin typeface="Andes Book" panose="02000000000000000000" pitchFamily="50" charset="0"/>
              </a:rPr>
              <a:t>Thinking Skills </a:t>
            </a:r>
          </a:p>
        </p:txBody>
      </p:sp>
      <p:sp>
        <p:nvSpPr>
          <p:cNvPr id="13" name="TextBox 12">
            <a:extLst>
              <a:ext uri="{FF2B5EF4-FFF2-40B4-BE49-F238E27FC236}">
                <a16:creationId xmlns:a16="http://schemas.microsoft.com/office/drawing/2014/main" xmlns="" id="{7D5676A1-56D3-1F43-B0FF-77BD6D4CFC0A}"/>
              </a:ext>
            </a:extLst>
          </p:cNvPr>
          <p:cNvSpPr txBox="1"/>
          <p:nvPr/>
        </p:nvSpPr>
        <p:spPr>
          <a:xfrm>
            <a:off x="3132995" y="336322"/>
            <a:ext cx="5530947" cy="707886"/>
          </a:xfrm>
          <a:prstGeom prst="rect">
            <a:avLst/>
          </a:prstGeom>
          <a:noFill/>
        </p:spPr>
        <p:txBody>
          <a:bodyPr wrap="square" rtlCol="0">
            <a:spAutoFit/>
          </a:bodyPr>
          <a:lstStyle/>
          <a:p>
            <a:r>
              <a:rPr lang="en-US" sz="4000" b="1" dirty="0">
                <a:latin typeface="AndesSemiBold" panose="02000000000000000000" pitchFamily="2" charset="0"/>
              </a:rPr>
              <a:t>Cognitive Development</a:t>
            </a:r>
          </a:p>
        </p:txBody>
      </p:sp>
      <p:sp>
        <p:nvSpPr>
          <p:cNvPr id="3" name="Slide Number Placeholder 2">
            <a:extLst>
              <a:ext uri="{FF2B5EF4-FFF2-40B4-BE49-F238E27FC236}">
                <a16:creationId xmlns:a16="http://schemas.microsoft.com/office/drawing/2014/main" xmlns="" id="{A7736810-A460-5A4F-B17E-7C20FF73C377}"/>
              </a:ext>
            </a:extLst>
          </p:cNvPr>
          <p:cNvSpPr>
            <a:spLocks noGrp="1"/>
          </p:cNvSpPr>
          <p:nvPr>
            <p:ph type="sldNum" sz="quarter" idx="12"/>
          </p:nvPr>
        </p:nvSpPr>
        <p:spPr/>
        <p:txBody>
          <a:bodyPr/>
          <a:lstStyle/>
          <a:p>
            <a:fld id="{FE0EAC0E-5168-4387-995B-DF845DAE16CB}" type="slidenum">
              <a:rPr lang="en-CA" smtClean="0"/>
              <a:t>21</a:t>
            </a:fld>
            <a:endParaRPr lang="en-CA"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252" y="1740989"/>
            <a:ext cx="5668530" cy="4102599"/>
          </a:xfrm>
          <a:prstGeom prst="rect">
            <a:avLst/>
          </a:prstGeom>
        </p:spPr>
      </p:pic>
    </p:spTree>
    <p:extLst>
      <p:ext uri="{BB962C8B-B14F-4D97-AF65-F5344CB8AC3E}">
        <p14:creationId xmlns:p14="http://schemas.microsoft.com/office/powerpoint/2010/main" val="2481170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BF30753-24A0-9D44-B58C-B96748801371}"/>
              </a:ext>
            </a:extLst>
          </p:cNvPr>
          <p:cNvPicPr>
            <a:picLocks noChangeAspect="1"/>
          </p:cNvPicPr>
          <p:nvPr/>
        </p:nvPicPr>
        <p:blipFill>
          <a:blip r:embed="rId3"/>
          <a:stretch>
            <a:fillRect/>
          </a:stretch>
        </p:blipFill>
        <p:spPr>
          <a:xfrm>
            <a:off x="3" y="28576"/>
            <a:ext cx="12206711"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03E22B16-78B1-9A4E-97F3-628B292544A3}"/>
              </a:ext>
            </a:extLst>
          </p:cNvPr>
          <p:cNvSpPr/>
          <p:nvPr/>
        </p:nvSpPr>
        <p:spPr>
          <a:xfrm>
            <a:off x="8157062" y="3429001"/>
            <a:ext cx="2058897" cy="954107"/>
          </a:xfrm>
          <a:prstGeom prst="rect">
            <a:avLst/>
          </a:prstGeom>
        </p:spPr>
        <p:txBody>
          <a:bodyPr wrap="none">
            <a:spAutoFit/>
          </a:bodyPr>
          <a:lstStyle/>
          <a:p>
            <a:r>
              <a:rPr lang="en-US" sz="2800" dirty="0" smtClean="0">
                <a:latin typeface="Andes Book" panose="02000000000000000000" pitchFamily="50" charset="0"/>
              </a:rPr>
              <a:t>Interacting </a:t>
            </a:r>
            <a:endParaRPr lang="en-US" sz="2800" dirty="0">
              <a:latin typeface="Andes Book" panose="02000000000000000000" pitchFamily="50" charset="0"/>
            </a:endParaRPr>
          </a:p>
          <a:p>
            <a:r>
              <a:rPr lang="en-US" sz="2800" dirty="0">
                <a:latin typeface="Andes Book" panose="02000000000000000000" pitchFamily="50" charset="0"/>
              </a:rPr>
              <a:t>with others </a:t>
            </a:r>
          </a:p>
        </p:txBody>
      </p:sp>
      <p:sp>
        <p:nvSpPr>
          <p:cNvPr id="13" name="TextBox 12">
            <a:extLst>
              <a:ext uri="{FF2B5EF4-FFF2-40B4-BE49-F238E27FC236}">
                <a16:creationId xmlns:a16="http://schemas.microsoft.com/office/drawing/2014/main" xmlns="" id="{20AC2D63-D5AD-A24B-A0C1-60E3A69CB5DC}"/>
              </a:ext>
            </a:extLst>
          </p:cNvPr>
          <p:cNvSpPr txBox="1"/>
          <p:nvPr/>
        </p:nvSpPr>
        <p:spPr>
          <a:xfrm>
            <a:off x="3233484" y="306882"/>
            <a:ext cx="4781387" cy="707886"/>
          </a:xfrm>
          <a:prstGeom prst="rect">
            <a:avLst/>
          </a:prstGeom>
          <a:noFill/>
        </p:spPr>
        <p:txBody>
          <a:bodyPr wrap="square" rtlCol="0">
            <a:spAutoFit/>
          </a:bodyPr>
          <a:lstStyle/>
          <a:p>
            <a:r>
              <a:rPr lang="en-US" sz="4000" b="1" dirty="0">
                <a:latin typeface="AndesSemiBold" panose="02000000000000000000" pitchFamily="2" charset="0"/>
              </a:rPr>
              <a:t>Social Development</a:t>
            </a:r>
          </a:p>
        </p:txBody>
      </p:sp>
      <p:sp>
        <p:nvSpPr>
          <p:cNvPr id="3" name="Slide Number Placeholder 2">
            <a:extLst>
              <a:ext uri="{FF2B5EF4-FFF2-40B4-BE49-F238E27FC236}">
                <a16:creationId xmlns:a16="http://schemas.microsoft.com/office/drawing/2014/main" xmlns="" id="{28635060-E419-1849-B09B-DD09D9247238}"/>
              </a:ext>
            </a:extLst>
          </p:cNvPr>
          <p:cNvSpPr>
            <a:spLocks noGrp="1"/>
          </p:cNvSpPr>
          <p:nvPr>
            <p:ph type="sldNum" sz="quarter" idx="12"/>
          </p:nvPr>
        </p:nvSpPr>
        <p:spPr/>
        <p:txBody>
          <a:bodyPr/>
          <a:lstStyle/>
          <a:p>
            <a:fld id="{FE0EAC0E-5168-4387-995B-DF845DAE16CB}" type="slidenum">
              <a:rPr lang="en-CA" smtClean="0"/>
              <a:t>22</a:t>
            </a:fld>
            <a:endParaRPr lang="en-CA"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984" y="2088234"/>
            <a:ext cx="5640712" cy="3861298"/>
          </a:xfrm>
          <a:prstGeom prst="rect">
            <a:avLst/>
          </a:prstGeom>
        </p:spPr>
      </p:pic>
    </p:spTree>
    <p:extLst>
      <p:ext uri="{BB962C8B-B14F-4D97-AF65-F5344CB8AC3E}">
        <p14:creationId xmlns:p14="http://schemas.microsoft.com/office/powerpoint/2010/main" val="3103675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ECFC7A2-9CE8-6A46-8B64-364ED5CFF6FD}"/>
              </a:ext>
            </a:extLst>
          </p:cNvPr>
          <p:cNvPicPr>
            <a:picLocks noChangeAspect="1"/>
          </p:cNvPicPr>
          <p:nvPr/>
        </p:nvPicPr>
        <p:blipFill>
          <a:blip r:embed="rId3"/>
          <a:stretch>
            <a:fillRect/>
          </a:stretch>
        </p:blipFill>
        <p:spPr>
          <a:xfrm>
            <a:off x="-14710" y="0"/>
            <a:ext cx="12206710"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A116E325-164D-E340-A924-61C4A300038B}"/>
              </a:ext>
            </a:extLst>
          </p:cNvPr>
          <p:cNvSpPr/>
          <p:nvPr/>
        </p:nvSpPr>
        <p:spPr>
          <a:xfrm>
            <a:off x="7487556" y="3429000"/>
            <a:ext cx="3521612" cy="954107"/>
          </a:xfrm>
          <a:prstGeom prst="rect">
            <a:avLst/>
          </a:prstGeom>
        </p:spPr>
        <p:txBody>
          <a:bodyPr wrap="square">
            <a:spAutoFit/>
          </a:bodyPr>
          <a:lstStyle/>
          <a:p>
            <a:pPr algn="ctr"/>
            <a:r>
              <a:rPr lang="en-US" sz="2800" dirty="0">
                <a:latin typeface="Andes Book" panose="02000000000000000000" pitchFamily="50" charset="0"/>
              </a:rPr>
              <a:t>Recognize, express </a:t>
            </a:r>
          </a:p>
          <a:p>
            <a:pPr algn="ctr"/>
            <a:r>
              <a:rPr lang="en-US" sz="2800" dirty="0">
                <a:latin typeface="Andes Book" panose="02000000000000000000" pitchFamily="50" charset="0"/>
              </a:rPr>
              <a:t>and manage feelings</a:t>
            </a:r>
            <a:endParaRPr lang="en-US" sz="2800" dirty="0">
              <a:solidFill>
                <a:srgbClr val="002060"/>
              </a:solidFill>
              <a:latin typeface="Andes Book" panose="02000000000000000000" pitchFamily="50" charset="0"/>
            </a:endParaRPr>
          </a:p>
        </p:txBody>
      </p:sp>
      <p:sp>
        <p:nvSpPr>
          <p:cNvPr id="13" name="TextBox 12">
            <a:extLst>
              <a:ext uri="{FF2B5EF4-FFF2-40B4-BE49-F238E27FC236}">
                <a16:creationId xmlns:a16="http://schemas.microsoft.com/office/drawing/2014/main" xmlns="" id="{07FB726B-4DAE-B141-950A-10CC3D352E24}"/>
              </a:ext>
            </a:extLst>
          </p:cNvPr>
          <p:cNvSpPr txBox="1"/>
          <p:nvPr/>
        </p:nvSpPr>
        <p:spPr>
          <a:xfrm>
            <a:off x="2918461" y="336322"/>
            <a:ext cx="5671624" cy="707886"/>
          </a:xfrm>
          <a:prstGeom prst="rect">
            <a:avLst/>
          </a:prstGeom>
          <a:noFill/>
        </p:spPr>
        <p:txBody>
          <a:bodyPr wrap="square" rtlCol="0">
            <a:spAutoFit/>
          </a:bodyPr>
          <a:lstStyle/>
          <a:p>
            <a:r>
              <a:rPr lang="en-US" sz="4000" b="1" dirty="0">
                <a:latin typeface="AndesSemiBold" panose="02000000000000000000" pitchFamily="2" charset="0"/>
              </a:rPr>
              <a:t>Emotional Development</a:t>
            </a:r>
          </a:p>
        </p:txBody>
      </p:sp>
      <p:sp>
        <p:nvSpPr>
          <p:cNvPr id="3" name="Slide Number Placeholder 2">
            <a:extLst>
              <a:ext uri="{FF2B5EF4-FFF2-40B4-BE49-F238E27FC236}">
                <a16:creationId xmlns:a16="http://schemas.microsoft.com/office/drawing/2014/main" xmlns="" id="{8226EE8E-A9E2-E041-A93C-D01467D1EF0A}"/>
              </a:ext>
            </a:extLst>
          </p:cNvPr>
          <p:cNvSpPr>
            <a:spLocks noGrp="1"/>
          </p:cNvSpPr>
          <p:nvPr>
            <p:ph type="sldNum" sz="quarter" idx="12"/>
          </p:nvPr>
        </p:nvSpPr>
        <p:spPr/>
        <p:txBody>
          <a:bodyPr/>
          <a:lstStyle/>
          <a:p>
            <a:fld id="{FE0EAC0E-5168-4387-995B-DF845DAE16CB}" type="slidenum">
              <a:rPr lang="en-CA" smtClean="0"/>
              <a:t>23</a:t>
            </a:fld>
            <a:endParaRPr lang="en-CA"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4188" y="1765541"/>
            <a:ext cx="6025388" cy="4017260"/>
          </a:xfrm>
          <a:prstGeom prst="rect">
            <a:avLst/>
          </a:prstGeom>
        </p:spPr>
      </p:pic>
    </p:spTree>
    <p:extLst>
      <p:ext uri="{BB962C8B-B14F-4D97-AF65-F5344CB8AC3E}">
        <p14:creationId xmlns:p14="http://schemas.microsoft.com/office/powerpoint/2010/main" val="817345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ECFC7A2-9CE8-6A46-8B64-364ED5CFF6FD}"/>
              </a:ext>
            </a:extLst>
          </p:cNvPr>
          <p:cNvPicPr>
            <a:picLocks noChangeAspect="1"/>
          </p:cNvPicPr>
          <p:nvPr/>
        </p:nvPicPr>
        <p:blipFill>
          <a:blip r:embed="rId3"/>
          <a:stretch>
            <a:fillRect/>
          </a:stretch>
        </p:blipFill>
        <p:spPr>
          <a:xfrm>
            <a:off x="-14710" y="0"/>
            <a:ext cx="12206710" cy="6858000"/>
          </a:xfrm>
          <a:prstGeom prst="rect">
            <a:avLst/>
          </a:prstGeom>
          <a:solidFill>
            <a:schemeClr val="accent4"/>
          </a:solidFill>
        </p:spPr>
      </p:pic>
      <p:sp>
        <p:nvSpPr>
          <p:cNvPr id="7" name="Rectangle 1"/>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8" name="Rectangle 2"/>
          <p:cNvSpPr>
            <a:spLocks noChangeArrowheads="1"/>
          </p:cNvSpPr>
          <p:nvPr/>
        </p:nvSpPr>
        <p:spPr bwMode="auto">
          <a:xfrm>
            <a:off x="0" y="120877"/>
            <a:ext cx="56106"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7" eaLnBrk="0" fontAlgn="base" hangingPunct="0">
              <a:spcBef>
                <a:spcPct val="0"/>
              </a:spcBef>
              <a:spcAft>
                <a:spcPct val="0"/>
              </a:spcAft>
            </a:pPr>
            <a:r>
              <a:rPr lang="pa-IN" altLang="en-US" sz="1400">
                <a:cs typeface="Raavi"/>
              </a:rPr>
              <a:t> </a:t>
            </a:r>
            <a:endParaRPr lang="en-US" altLang="en-US" dirty="0">
              <a:latin typeface="Arial" panose="020B0604020202020204" pitchFamily="34" charset="0"/>
            </a:endParaRPr>
          </a:p>
        </p:txBody>
      </p:sp>
      <p:sp>
        <p:nvSpPr>
          <p:cNvPr id="2" name="Rectangle 1">
            <a:extLst>
              <a:ext uri="{FF2B5EF4-FFF2-40B4-BE49-F238E27FC236}">
                <a16:creationId xmlns:a16="http://schemas.microsoft.com/office/drawing/2014/main" xmlns="" id="{A116E325-164D-E340-A924-61C4A300038B}"/>
              </a:ext>
            </a:extLst>
          </p:cNvPr>
          <p:cNvSpPr/>
          <p:nvPr/>
        </p:nvSpPr>
        <p:spPr>
          <a:xfrm>
            <a:off x="7994982" y="3422073"/>
            <a:ext cx="3521612" cy="954107"/>
          </a:xfrm>
          <a:prstGeom prst="rect">
            <a:avLst/>
          </a:prstGeom>
        </p:spPr>
        <p:txBody>
          <a:bodyPr wrap="square">
            <a:spAutoFit/>
          </a:bodyPr>
          <a:lstStyle/>
          <a:p>
            <a:pPr algn="ctr"/>
            <a:r>
              <a:rPr lang="en-US" sz="2800" dirty="0" smtClean="0">
                <a:latin typeface="Andes Book" panose="02000000000000000000" pitchFamily="50" charset="0"/>
              </a:rPr>
              <a:t>They haven’t learnt the skill YET!</a:t>
            </a:r>
            <a:endParaRPr lang="en-US" sz="2800" dirty="0">
              <a:solidFill>
                <a:srgbClr val="002060"/>
              </a:solidFill>
              <a:latin typeface="Andes Book" panose="02000000000000000000" pitchFamily="50" charset="0"/>
            </a:endParaRPr>
          </a:p>
        </p:txBody>
      </p:sp>
      <p:sp>
        <p:nvSpPr>
          <p:cNvPr id="3" name="Slide Number Placeholder 2">
            <a:extLst>
              <a:ext uri="{FF2B5EF4-FFF2-40B4-BE49-F238E27FC236}">
                <a16:creationId xmlns:a16="http://schemas.microsoft.com/office/drawing/2014/main" xmlns="" id="{0939E32B-EFD1-2B4C-8F61-36EE41DE745F}"/>
              </a:ext>
            </a:extLst>
          </p:cNvPr>
          <p:cNvSpPr>
            <a:spLocks noGrp="1"/>
          </p:cNvSpPr>
          <p:nvPr>
            <p:ph type="sldNum" sz="quarter" idx="12"/>
          </p:nvPr>
        </p:nvSpPr>
        <p:spPr/>
        <p:txBody>
          <a:bodyPr/>
          <a:lstStyle/>
          <a:p>
            <a:fld id="{FE0EAC0E-5168-4387-995B-DF845DAE16CB}" type="slidenum">
              <a:rPr lang="en-CA" smtClean="0"/>
              <a:t>24</a:t>
            </a:fld>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187" y="1817663"/>
            <a:ext cx="6244389" cy="4162926"/>
          </a:xfrm>
          <a:prstGeom prst="rect">
            <a:avLst/>
          </a:prstGeom>
        </p:spPr>
      </p:pic>
      <p:sp>
        <p:nvSpPr>
          <p:cNvPr id="9" name="TextBox 8"/>
          <p:cNvSpPr txBox="1"/>
          <p:nvPr/>
        </p:nvSpPr>
        <p:spPr>
          <a:xfrm>
            <a:off x="838254" y="232366"/>
            <a:ext cx="9455150" cy="707886"/>
          </a:xfrm>
          <a:prstGeom prst="rect">
            <a:avLst/>
          </a:prstGeom>
          <a:noFill/>
        </p:spPr>
        <p:txBody>
          <a:bodyPr wrap="square" rtlCol="0">
            <a:spAutoFit/>
          </a:bodyPr>
          <a:lstStyle/>
          <a:p>
            <a:pPr algn="ctr"/>
            <a:r>
              <a:rPr lang="en-US" sz="4000" b="1" dirty="0"/>
              <a:t>Won’t or </a:t>
            </a:r>
            <a:r>
              <a:rPr lang="en-US" sz="4000" b="1" u="sng" dirty="0"/>
              <a:t>CAN’T</a:t>
            </a:r>
          </a:p>
        </p:txBody>
      </p:sp>
    </p:spTree>
    <p:extLst>
      <p:ext uri="{BB962C8B-B14F-4D97-AF65-F5344CB8AC3E}">
        <p14:creationId xmlns:p14="http://schemas.microsoft.com/office/powerpoint/2010/main" val="1796877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0024">
              <a:srgbClr val="C3D2EC"/>
            </a:gs>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DFA97B-2647-5C41-8E3C-9F7FE72EE58C}"/>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7" name="TextBox 6"/>
          <p:cNvSpPr txBox="1"/>
          <p:nvPr/>
        </p:nvSpPr>
        <p:spPr>
          <a:xfrm>
            <a:off x="1924321" y="237846"/>
            <a:ext cx="7385537" cy="707886"/>
          </a:xfrm>
          <a:prstGeom prst="rect">
            <a:avLst/>
          </a:prstGeom>
          <a:noFill/>
        </p:spPr>
        <p:txBody>
          <a:bodyPr wrap="square" rtlCol="0">
            <a:spAutoFit/>
          </a:bodyPr>
          <a:lstStyle/>
          <a:p>
            <a:r>
              <a:rPr lang="en-CA" sz="4000" b="1" dirty="0">
                <a:latin typeface="AndesSemiBold" panose="02000000000000000000" pitchFamily="2" charset="0"/>
              </a:rPr>
              <a:t>The Gift of the No Blame Zone…</a:t>
            </a:r>
          </a:p>
        </p:txBody>
      </p:sp>
      <p:sp>
        <p:nvSpPr>
          <p:cNvPr id="2" name="Slide Number Placeholder 1">
            <a:extLst>
              <a:ext uri="{FF2B5EF4-FFF2-40B4-BE49-F238E27FC236}">
                <a16:creationId xmlns:a16="http://schemas.microsoft.com/office/drawing/2014/main" xmlns="" id="{9EE8B5D4-E0E9-3F47-A22A-567586BB66FC}"/>
              </a:ext>
            </a:extLst>
          </p:cNvPr>
          <p:cNvSpPr>
            <a:spLocks noGrp="1"/>
          </p:cNvSpPr>
          <p:nvPr>
            <p:ph type="sldNum" sz="quarter" idx="12"/>
          </p:nvPr>
        </p:nvSpPr>
        <p:spPr/>
        <p:txBody>
          <a:bodyPr/>
          <a:lstStyle/>
          <a:p>
            <a:fld id="{FE0EAC0E-5168-4387-995B-DF845DAE16CB}" type="slidenum">
              <a:rPr lang="en-CA" smtClean="0"/>
              <a:t>25</a:t>
            </a:fld>
            <a:endParaRPr lang="en-CA" dirty="0"/>
          </a:p>
        </p:txBody>
      </p:sp>
      <p:pic>
        <p:nvPicPr>
          <p:cNvPr id="4" name="Picture 3">
            <a:extLst>
              <a:ext uri="{FF2B5EF4-FFF2-40B4-BE49-F238E27FC236}">
                <a16:creationId xmlns:a16="http://schemas.microsoft.com/office/drawing/2014/main" xmlns="" id="{2CA9E9CA-8DDC-3D43-BF2E-E2CE39E73EBF}"/>
              </a:ext>
            </a:extLst>
          </p:cNvPr>
          <p:cNvPicPr>
            <a:picLocks noChangeAspect="1"/>
          </p:cNvPicPr>
          <p:nvPr/>
        </p:nvPicPr>
        <p:blipFill rotWithShape="1">
          <a:blip r:embed="rId4">
            <a:extLst>
              <a:ext uri="{28A0092B-C50C-407E-A947-70E740481C1C}">
                <a14:useLocalDpi xmlns:a14="http://schemas.microsoft.com/office/drawing/2010/main" val="0"/>
              </a:ext>
            </a:extLst>
          </a:blip>
          <a:srcRect t="30909" b="26667"/>
          <a:stretch/>
        </p:blipFill>
        <p:spPr>
          <a:xfrm>
            <a:off x="-358359" y="1983221"/>
            <a:ext cx="12923433" cy="4236608"/>
          </a:xfrm>
          <a:prstGeom prst="rect">
            <a:avLst/>
          </a:prstGeom>
        </p:spPr>
      </p:pic>
    </p:spTree>
    <p:extLst>
      <p:ext uri="{BB962C8B-B14F-4D97-AF65-F5344CB8AC3E}">
        <p14:creationId xmlns:p14="http://schemas.microsoft.com/office/powerpoint/2010/main" val="855989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DFA97B-2647-5C41-8E3C-9F7FE72EE58C}"/>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7" name="TextBox 6"/>
          <p:cNvSpPr txBox="1"/>
          <p:nvPr/>
        </p:nvSpPr>
        <p:spPr>
          <a:xfrm>
            <a:off x="1924321" y="237846"/>
            <a:ext cx="7385537" cy="707886"/>
          </a:xfrm>
          <a:prstGeom prst="rect">
            <a:avLst/>
          </a:prstGeom>
          <a:noFill/>
        </p:spPr>
        <p:txBody>
          <a:bodyPr wrap="square" rtlCol="0">
            <a:spAutoFit/>
          </a:bodyPr>
          <a:lstStyle/>
          <a:p>
            <a:r>
              <a:rPr lang="en-CA" sz="4000" b="1" dirty="0">
                <a:latin typeface="AndesSemiBold" panose="02000000000000000000" pitchFamily="2" charset="0"/>
              </a:rPr>
              <a:t>The Gift of the No Blame Zone…</a:t>
            </a:r>
          </a:p>
        </p:txBody>
      </p:sp>
      <p:sp>
        <p:nvSpPr>
          <p:cNvPr id="2" name="Slide Number Placeholder 1">
            <a:extLst>
              <a:ext uri="{FF2B5EF4-FFF2-40B4-BE49-F238E27FC236}">
                <a16:creationId xmlns:a16="http://schemas.microsoft.com/office/drawing/2014/main" xmlns="" id="{D282EBDB-50F9-B045-B8AA-0983092D2A5D}"/>
              </a:ext>
            </a:extLst>
          </p:cNvPr>
          <p:cNvSpPr>
            <a:spLocks noGrp="1"/>
          </p:cNvSpPr>
          <p:nvPr>
            <p:ph type="sldNum" sz="quarter" idx="12"/>
          </p:nvPr>
        </p:nvSpPr>
        <p:spPr/>
        <p:txBody>
          <a:bodyPr/>
          <a:lstStyle/>
          <a:p>
            <a:fld id="{FE0EAC0E-5168-4387-995B-DF845DAE16CB}" type="slidenum">
              <a:rPr lang="en-CA" smtClean="0"/>
              <a:t>26</a:t>
            </a:fld>
            <a:endParaRPr lang="en-CA" dirty="0"/>
          </a:p>
        </p:txBody>
      </p:sp>
      <p:pic>
        <p:nvPicPr>
          <p:cNvPr id="6" name="Content Placeholder 3">
            <a:extLst>
              <a:ext uri="{FF2B5EF4-FFF2-40B4-BE49-F238E27FC236}">
                <a16:creationId xmlns="" xmlns:a16="http://schemas.microsoft.com/office/drawing/2014/main" id="{97F44490-F0FE-674E-B54A-53DA369163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882" y="1681348"/>
            <a:ext cx="7735712" cy="4351338"/>
          </a:xfrm>
          <a:prstGeom prst="rect">
            <a:avLst/>
          </a:prstGeom>
        </p:spPr>
      </p:pic>
    </p:spTree>
    <p:extLst>
      <p:ext uri="{BB962C8B-B14F-4D97-AF65-F5344CB8AC3E}">
        <p14:creationId xmlns:p14="http://schemas.microsoft.com/office/powerpoint/2010/main" val="1557728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203530-A107-2848-9A6A-C4F03D600D46}"/>
              </a:ext>
            </a:extLst>
          </p:cNvPr>
          <p:cNvPicPr>
            <a:picLocks noChangeAspect="1"/>
          </p:cNvPicPr>
          <p:nvPr/>
        </p:nvPicPr>
        <p:blipFill>
          <a:blip r:embed="rId3"/>
          <a:stretch>
            <a:fillRect/>
          </a:stretch>
        </p:blipFill>
        <p:spPr>
          <a:xfrm>
            <a:off x="0" y="0"/>
            <a:ext cx="12206711" cy="6858000"/>
          </a:xfrm>
          <a:prstGeom prst="rect">
            <a:avLst/>
          </a:prstGeom>
          <a:solidFill>
            <a:schemeClr val="accent4"/>
          </a:solidFill>
        </p:spPr>
      </p:pic>
      <p:sp>
        <p:nvSpPr>
          <p:cNvPr id="2" name="TextBox 1">
            <a:extLst>
              <a:ext uri="{FF2B5EF4-FFF2-40B4-BE49-F238E27FC236}">
                <a16:creationId xmlns:a16="http://schemas.microsoft.com/office/drawing/2014/main" xmlns="" id="{55ADEE35-AB4D-EE49-BEBA-29B548AE71E1}"/>
              </a:ext>
            </a:extLst>
          </p:cNvPr>
          <p:cNvSpPr txBox="1"/>
          <p:nvPr/>
        </p:nvSpPr>
        <p:spPr>
          <a:xfrm>
            <a:off x="1949326" y="2742414"/>
            <a:ext cx="7772189" cy="1938992"/>
          </a:xfrm>
          <a:prstGeom prst="rect">
            <a:avLst/>
          </a:prstGeom>
          <a:noFill/>
        </p:spPr>
        <p:txBody>
          <a:bodyPr wrap="square" rtlCol="0">
            <a:spAutoFit/>
          </a:bodyPr>
          <a:lstStyle/>
          <a:p>
            <a:pPr algn="ctr"/>
            <a:r>
              <a:rPr lang="en-US" sz="6000" b="1" dirty="0">
                <a:latin typeface="Andes Bold" panose="02000000000000000000" pitchFamily="2" charset="0"/>
              </a:rPr>
              <a:t>Connect and Reflect</a:t>
            </a:r>
          </a:p>
          <a:p>
            <a:pPr algn="ctr"/>
            <a:r>
              <a:rPr lang="en-US" sz="6000" b="1" dirty="0">
                <a:latin typeface="Andes Bold" panose="02000000000000000000" pitchFamily="2" charset="0"/>
              </a:rPr>
              <a:t>Interactions</a:t>
            </a:r>
          </a:p>
        </p:txBody>
      </p:sp>
      <p:sp>
        <p:nvSpPr>
          <p:cNvPr id="5" name="Rectangle 4">
            <a:extLst>
              <a:ext uri="{FF2B5EF4-FFF2-40B4-BE49-F238E27FC236}">
                <a16:creationId xmlns:a16="http://schemas.microsoft.com/office/drawing/2014/main" xmlns="" id="{5AED3CE7-5695-6640-8AB6-EF4A9A3DBE70}"/>
              </a:ext>
            </a:extLst>
          </p:cNvPr>
          <p:cNvSpPr/>
          <p:nvPr/>
        </p:nvSpPr>
        <p:spPr>
          <a:xfrm>
            <a:off x="2454653" y="251875"/>
            <a:ext cx="5911105" cy="707886"/>
          </a:xfrm>
          <a:prstGeom prst="rect">
            <a:avLst/>
          </a:prstGeom>
        </p:spPr>
        <p:txBody>
          <a:bodyPr wrap="none">
            <a:spAutoFit/>
          </a:bodyPr>
          <a:lstStyle/>
          <a:p>
            <a:pPr algn="ctr"/>
            <a:r>
              <a:rPr lang="en-US" sz="4000" b="1" dirty="0">
                <a:latin typeface="Andes Bold" panose="02000000000000000000" pitchFamily="2" charset="0"/>
              </a:rPr>
              <a:t>Let’s begin……….Session 1</a:t>
            </a:r>
          </a:p>
        </p:txBody>
      </p:sp>
      <p:sp>
        <p:nvSpPr>
          <p:cNvPr id="6" name="Slide Number Placeholder 5">
            <a:extLst>
              <a:ext uri="{FF2B5EF4-FFF2-40B4-BE49-F238E27FC236}">
                <a16:creationId xmlns:a16="http://schemas.microsoft.com/office/drawing/2014/main" xmlns="" id="{4F8E5A4D-65D9-BA4D-9211-55ADC192AAE2}"/>
              </a:ext>
            </a:extLst>
          </p:cNvPr>
          <p:cNvSpPr>
            <a:spLocks noGrp="1"/>
          </p:cNvSpPr>
          <p:nvPr>
            <p:ph type="sldNum" sz="quarter" idx="12"/>
          </p:nvPr>
        </p:nvSpPr>
        <p:spPr/>
        <p:txBody>
          <a:bodyPr/>
          <a:lstStyle/>
          <a:p>
            <a:fld id="{FE0EAC0E-5168-4387-995B-DF845DAE16CB}" type="slidenum">
              <a:rPr lang="en-CA" smtClean="0"/>
              <a:t>27</a:t>
            </a:fld>
            <a:endParaRPr lang="en-CA" dirty="0"/>
          </a:p>
        </p:txBody>
      </p:sp>
    </p:spTree>
    <p:extLst>
      <p:ext uri="{BB962C8B-B14F-4D97-AF65-F5344CB8AC3E}">
        <p14:creationId xmlns:p14="http://schemas.microsoft.com/office/powerpoint/2010/main" val="523848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9B784ED-D7AF-F649-A7CD-AD4168754EA2}"/>
              </a:ext>
            </a:extLst>
          </p:cNvPr>
          <p:cNvPicPr>
            <a:picLocks noChangeAspect="1"/>
          </p:cNvPicPr>
          <p:nvPr/>
        </p:nvPicPr>
        <p:blipFill>
          <a:blip r:embed="rId3"/>
          <a:stretch>
            <a:fillRect/>
          </a:stretch>
        </p:blipFill>
        <p:spPr>
          <a:xfrm>
            <a:off x="1" y="14871"/>
            <a:ext cx="12192000" cy="6858000"/>
          </a:xfrm>
          <a:prstGeom prst="rect">
            <a:avLst/>
          </a:prstGeom>
        </p:spPr>
      </p:pic>
      <p:sp>
        <p:nvSpPr>
          <p:cNvPr id="3" name="Rectangle 2">
            <a:extLst>
              <a:ext uri="{FF2B5EF4-FFF2-40B4-BE49-F238E27FC236}">
                <a16:creationId xmlns:a16="http://schemas.microsoft.com/office/drawing/2014/main" xmlns="" id="{776BFA96-DF66-4484-9C03-0020DC66C525}"/>
              </a:ext>
            </a:extLst>
          </p:cNvPr>
          <p:cNvSpPr/>
          <p:nvPr/>
        </p:nvSpPr>
        <p:spPr>
          <a:xfrm>
            <a:off x="5785796" y="3131983"/>
            <a:ext cx="5438753" cy="1594667"/>
          </a:xfrm>
          <a:prstGeom prst="rect">
            <a:avLst/>
          </a:prstGeom>
        </p:spPr>
        <p:txBody>
          <a:bodyPr wrap="square">
            <a:spAutoFit/>
          </a:bodyPr>
          <a:lstStyle/>
          <a:p>
            <a:pPr algn="ctr">
              <a:lnSpc>
                <a:spcPct val="119000"/>
              </a:lnSpc>
              <a:spcAft>
                <a:spcPts val="600"/>
              </a:spcAft>
            </a:pPr>
            <a:r>
              <a:rPr lang="en-US" sz="2800" kern="1400" dirty="0">
                <a:solidFill>
                  <a:srgbClr val="000000"/>
                </a:solidFill>
                <a:latin typeface="AndesBook" panose="02000000000000000000" pitchFamily="2" charset="0"/>
              </a:rPr>
              <a:t>Connect and Reflect can happen in your everyday routines and activities with your child.</a:t>
            </a:r>
          </a:p>
        </p:txBody>
      </p:sp>
      <p:sp>
        <p:nvSpPr>
          <p:cNvPr id="2" name="Slide Number Placeholder 1">
            <a:extLst>
              <a:ext uri="{FF2B5EF4-FFF2-40B4-BE49-F238E27FC236}">
                <a16:creationId xmlns:a16="http://schemas.microsoft.com/office/drawing/2014/main" xmlns="" id="{93C63A2E-0F7C-C942-9B2B-1D43B1DC00A8}"/>
              </a:ext>
            </a:extLst>
          </p:cNvPr>
          <p:cNvSpPr>
            <a:spLocks noGrp="1"/>
          </p:cNvSpPr>
          <p:nvPr>
            <p:ph type="sldNum" sz="quarter" idx="12"/>
          </p:nvPr>
        </p:nvSpPr>
        <p:spPr/>
        <p:txBody>
          <a:bodyPr/>
          <a:lstStyle/>
          <a:p>
            <a:fld id="{FE0EAC0E-5168-4387-995B-DF845DAE16CB}" type="slidenum">
              <a:rPr lang="en-CA" smtClean="0"/>
              <a:t>28</a:t>
            </a:fld>
            <a:endParaRPr lang="en-CA" dirty="0"/>
          </a:p>
        </p:txBody>
      </p:sp>
      <p:sp>
        <p:nvSpPr>
          <p:cNvPr id="9" name="TextBox 8">
            <a:extLst>
              <a:ext uri="{FF2B5EF4-FFF2-40B4-BE49-F238E27FC236}">
                <a16:creationId xmlns:a16="http://schemas.microsoft.com/office/drawing/2014/main" xmlns="" id="{B6216EBF-E517-404E-88B2-0C53A946A6AB}"/>
              </a:ext>
            </a:extLst>
          </p:cNvPr>
          <p:cNvSpPr txBox="1"/>
          <p:nvPr/>
        </p:nvSpPr>
        <p:spPr>
          <a:xfrm>
            <a:off x="3368953" y="347098"/>
            <a:ext cx="5136220" cy="707886"/>
          </a:xfrm>
          <a:prstGeom prst="rect">
            <a:avLst/>
          </a:prstGeom>
          <a:noFill/>
        </p:spPr>
        <p:txBody>
          <a:bodyPr wrap="square" rtlCol="0">
            <a:spAutoFit/>
          </a:bodyPr>
          <a:lstStyle/>
          <a:p>
            <a:r>
              <a:rPr lang="en-CA" sz="4000" b="1" dirty="0">
                <a:latin typeface="AndesSemiBold" panose="02000000000000000000" pitchFamily="2" charset="0"/>
              </a:rPr>
              <a:t> Connect and Reflect</a:t>
            </a:r>
          </a:p>
        </p:txBody>
      </p:sp>
      <p:pic>
        <p:nvPicPr>
          <p:cNvPr id="7" name="Picture 6">
            <a:extLst>
              <a:ext uri="{FF2B5EF4-FFF2-40B4-BE49-F238E27FC236}">
                <a16:creationId xmlns:a16="http://schemas.microsoft.com/office/drawing/2014/main" xmlns="" id="{4872729D-CCB1-B84B-90DD-AF94EE0BD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13" y="1054984"/>
            <a:ext cx="7125203" cy="5289452"/>
          </a:xfrm>
          <a:prstGeom prst="rect">
            <a:avLst/>
          </a:prstGeom>
        </p:spPr>
      </p:pic>
    </p:spTree>
    <p:extLst>
      <p:ext uri="{BB962C8B-B14F-4D97-AF65-F5344CB8AC3E}">
        <p14:creationId xmlns:p14="http://schemas.microsoft.com/office/powerpoint/2010/main" val="2550366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721DCB-F43E-ED4F-864B-235C4E075A5D}"/>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2" name="Slide Number Placeholder 1">
            <a:extLst>
              <a:ext uri="{FF2B5EF4-FFF2-40B4-BE49-F238E27FC236}">
                <a16:creationId xmlns:a16="http://schemas.microsoft.com/office/drawing/2014/main" xmlns="" id="{0581C6E0-0CB8-284D-A176-558EC0702B9B}"/>
              </a:ext>
            </a:extLst>
          </p:cNvPr>
          <p:cNvSpPr>
            <a:spLocks noGrp="1"/>
          </p:cNvSpPr>
          <p:nvPr>
            <p:ph type="sldNum" sz="quarter" idx="12"/>
          </p:nvPr>
        </p:nvSpPr>
        <p:spPr/>
        <p:txBody>
          <a:bodyPr/>
          <a:lstStyle/>
          <a:p>
            <a:fld id="{FE0EAC0E-5168-4387-995B-DF845DAE16CB}" type="slidenum">
              <a:rPr lang="en-CA" smtClean="0"/>
              <a:t>2</a:t>
            </a:fld>
            <a:endParaRPr lang="en-CA" dirty="0"/>
          </a:p>
        </p:txBody>
      </p:sp>
      <p:pic>
        <p:nvPicPr>
          <p:cNvPr id="5" name="Picture 4">
            <a:extLst>
              <a:ext uri="{FF2B5EF4-FFF2-40B4-BE49-F238E27FC236}">
                <a16:creationId xmlns:a16="http://schemas.microsoft.com/office/drawing/2014/main" xmlns="" id="{C66DBE4E-2A17-A141-AF06-6F3A2CB2D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336" y="1326458"/>
            <a:ext cx="4631121" cy="4775200"/>
          </a:xfrm>
          <a:prstGeom prst="rect">
            <a:avLst/>
          </a:prstGeom>
        </p:spPr>
      </p:pic>
      <p:sp>
        <p:nvSpPr>
          <p:cNvPr id="4" name="Text Box 3">
            <a:extLst>
              <a:ext uri="{FF2B5EF4-FFF2-40B4-BE49-F238E27FC236}">
                <a16:creationId xmlns:a16="http://schemas.microsoft.com/office/drawing/2014/main" xmlns="" id="{D6822165-5F54-40F8-B351-92287B4E4229}"/>
              </a:ext>
            </a:extLst>
          </p:cNvPr>
          <p:cNvSpPr txBox="1">
            <a:spLocks noChangeArrowheads="1"/>
          </p:cNvSpPr>
          <p:nvPr/>
        </p:nvSpPr>
        <p:spPr bwMode="auto">
          <a:xfrm>
            <a:off x="5367337" y="2433440"/>
            <a:ext cx="5791200" cy="1991119"/>
          </a:xfrm>
          <a:prstGeom prst="rect">
            <a:avLst/>
          </a:prstGeom>
          <a:noFill/>
          <a:ln>
            <a:noFill/>
          </a:ln>
          <a:effectLst/>
        </p:spPr>
        <p:txBody>
          <a:bodyPr vert="horz" wrap="square" lIns="36576" tIns="36576" rIns="36576" bIns="36576" numCol="1" anchor="t" anchorCtr="0" compatLnSpc="1">
            <a:prstTxWarp prst="textNoShape">
              <a:avLst/>
            </a:prstTxWarp>
          </a:bodyPr>
          <a:lstStyle/>
          <a:p>
            <a:pPr algn="ctr" defTabSz="914377" eaLnBrk="0" fontAlgn="base" hangingPunct="0">
              <a:spcBef>
                <a:spcPct val="0"/>
              </a:spcBef>
              <a:spcAft>
                <a:spcPct val="0"/>
              </a:spcAft>
            </a:pPr>
            <a:r>
              <a:rPr lang="en-US" altLang="en-US" sz="6000" dirty="0">
                <a:solidFill>
                  <a:srgbClr val="000000"/>
                </a:solidFill>
                <a:latin typeface="AndesBook" panose="02000000000000000000" pitchFamily="2" charset="0"/>
              </a:rPr>
              <a:t> </a:t>
            </a:r>
          </a:p>
          <a:p>
            <a:pPr algn="ctr" defTabSz="914377" eaLnBrk="0" fontAlgn="base" hangingPunct="0">
              <a:spcBef>
                <a:spcPct val="0"/>
              </a:spcBef>
              <a:spcAft>
                <a:spcPct val="0"/>
              </a:spcAft>
            </a:pPr>
            <a:r>
              <a:rPr lang="en-US" altLang="en-US" sz="6000" dirty="0">
                <a:solidFill>
                  <a:srgbClr val="000000"/>
                </a:solidFill>
                <a:latin typeface="AndesBook" panose="02000000000000000000" pitchFamily="2" charset="0"/>
              </a:rPr>
              <a:t> Let’s get to know </a:t>
            </a:r>
            <a:r>
              <a:rPr lang="en-US" altLang="en-US" sz="6000" dirty="0" smtClean="0">
                <a:solidFill>
                  <a:srgbClr val="000000"/>
                </a:solidFill>
                <a:latin typeface="AndesBook" panose="02000000000000000000" pitchFamily="2" charset="0"/>
              </a:rPr>
              <a:t>each other</a:t>
            </a:r>
            <a:r>
              <a:rPr lang="en-US" altLang="en-US" sz="6000" dirty="0">
                <a:solidFill>
                  <a:srgbClr val="000000"/>
                </a:solidFill>
                <a:latin typeface="AndesBook" panose="02000000000000000000" pitchFamily="2" charset="0"/>
              </a:rPr>
              <a:t>!</a:t>
            </a:r>
          </a:p>
        </p:txBody>
      </p:sp>
    </p:spTree>
    <p:extLst>
      <p:ext uri="{BB962C8B-B14F-4D97-AF65-F5344CB8AC3E}">
        <p14:creationId xmlns:p14="http://schemas.microsoft.com/office/powerpoint/2010/main" val="3414473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2AB2224-0968-F548-B63A-3DDE19BFB9F2}"/>
              </a:ext>
            </a:extLst>
          </p:cNvPr>
          <p:cNvPicPr>
            <a:picLocks noChangeAspect="1"/>
          </p:cNvPicPr>
          <p:nvPr/>
        </p:nvPicPr>
        <p:blipFill>
          <a:blip r:embed="rId3"/>
          <a:stretch>
            <a:fillRect/>
          </a:stretch>
        </p:blipFill>
        <p:spPr>
          <a:xfrm>
            <a:off x="-30215" y="-22860"/>
            <a:ext cx="12206710" cy="6858000"/>
          </a:xfrm>
          <a:prstGeom prst="rect">
            <a:avLst/>
          </a:prstGeom>
        </p:spPr>
      </p:pic>
      <p:sp>
        <p:nvSpPr>
          <p:cNvPr id="5" name="TextBox 4">
            <a:extLst>
              <a:ext uri="{FF2B5EF4-FFF2-40B4-BE49-F238E27FC236}">
                <a16:creationId xmlns:a16="http://schemas.microsoft.com/office/drawing/2014/main" xmlns="" id="{5DF4A7EB-CF91-43C7-B3E8-AA3D8F5CB009}"/>
              </a:ext>
            </a:extLst>
          </p:cNvPr>
          <p:cNvSpPr txBox="1"/>
          <p:nvPr/>
        </p:nvSpPr>
        <p:spPr>
          <a:xfrm>
            <a:off x="3368953" y="347098"/>
            <a:ext cx="5136220" cy="707886"/>
          </a:xfrm>
          <a:prstGeom prst="rect">
            <a:avLst/>
          </a:prstGeom>
          <a:noFill/>
        </p:spPr>
        <p:txBody>
          <a:bodyPr wrap="square" rtlCol="0">
            <a:spAutoFit/>
          </a:bodyPr>
          <a:lstStyle/>
          <a:p>
            <a:r>
              <a:rPr lang="en-CA" sz="4000" b="1" dirty="0">
                <a:latin typeface="AndesSemiBold" panose="02000000000000000000" pitchFamily="2" charset="0"/>
              </a:rPr>
              <a:t> Connect and Reflect</a:t>
            </a:r>
          </a:p>
        </p:txBody>
      </p:sp>
      <p:sp>
        <p:nvSpPr>
          <p:cNvPr id="2" name="Slide Number Placeholder 1">
            <a:extLst>
              <a:ext uri="{FF2B5EF4-FFF2-40B4-BE49-F238E27FC236}">
                <a16:creationId xmlns:a16="http://schemas.microsoft.com/office/drawing/2014/main" xmlns="" id="{F10E6252-ECF8-7145-9688-D787437AE21A}"/>
              </a:ext>
            </a:extLst>
          </p:cNvPr>
          <p:cNvSpPr>
            <a:spLocks noGrp="1"/>
          </p:cNvSpPr>
          <p:nvPr>
            <p:ph type="sldNum" sz="quarter" idx="12"/>
          </p:nvPr>
        </p:nvSpPr>
        <p:spPr/>
        <p:txBody>
          <a:bodyPr/>
          <a:lstStyle/>
          <a:p>
            <a:fld id="{FE0EAC0E-5168-4387-995B-DF845DAE16CB}" type="slidenum">
              <a:rPr lang="en-CA" smtClean="0"/>
              <a:t>29</a:t>
            </a:fld>
            <a:endParaRPr lang="en-CA"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609" y="1469945"/>
            <a:ext cx="7150833" cy="4772744"/>
          </a:xfrm>
          <a:prstGeom prst="rect">
            <a:avLst/>
          </a:prstGeom>
        </p:spPr>
      </p:pic>
    </p:spTree>
    <p:extLst>
      <p:ext uri="{BB962C8B-B14F-4D97-AF65-F5344CB8AC3E}">
        <p14:creationId xmlns:p14="http://schemas.microsoft.com/office/powerpoint/2010/main" val="2385664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9CBA501-1931-CF4F-8BC5-6F0B99DABCD2}"/>
              </a:ext>
            </a:extLst>
          </p:cNvPr>
          <p:cNvPicPr>
            <a:picLocks noChangeAspect="1"/>
          </p:cNvPicPr>
          <p:nvPr/>
        </p:nvPicPr>
        <p:blipFill>
          <a:blip r:embed="rId3"/>
          <a:stretch>
            <a:fillRect/>
          </a:stretch>
        </p:blipFill>
        <p:spPr>
          <a:xfrm>
            <a:off x="-7354" y="0"/>
            <a:ext cx="12206711" cy="6858000"/>
          </a:xfrm>
          <a:prstGeom prst="rect">
            <a:avLst/>
          </a:prstGeom>
        </p:spPr>
      </p:pic>
      <p:sp>
        <p:nvSpPr>
          <p:cNvPr id="12" name="TextBox 11">
            <a:extLst>
              <a:ext uri="{FF2B5EF4-FFF2-40B4-BE49-F238E27FC236}">
                <a16:creationId xmlns:a16="http://schemas.microsoft.com/office/drawing/2014/main" xmlns="" id="{9A8FE4E1-4740-C844-9AF4-F96F19A7DDD9}"/>
              </a:ext>
            </a:extLst>
          </p:cNvPr>
          <p:cNvSpPr txBox="1"/>
          <p:nvPr/>
        </p:nvSpPr>
        <p:spPr>
          <a:xfrm>
            <a:off x="3558348" y="352758"/>
            <a:ext cx="4160715" cy="707886"/>
          </a:xfrm>
          <a:prstGeom prst="rect">
            <a:avLst/>
          </a:prstGeom>
          <a:noFill/>
        </p:spPr>
        <p:txBody>
          <a:bodyPr wrap="square" rtlCol="0">
            <a:spAutoFit/>
          </a:bodyPr>
          <a:lstStyle/>
          <a:p>
            <a:r>
              <a:rPr lang="en-CA" sz="4000" b="1" dirty="0">
                <a:latin typeface="AndesSemiBold" panose="02000000000000000000" pitchFamily="2" charset="0"/>
              </a:rPr>
              <a:t>When I am Busy…</a:t>
            </a:r>
          </a:p>
        </p:txBody>
      </p:sp>
      <p:sp>
        <p:nvSpPr>
          <p:cNvPr id="13" name="TextBox 12">
            <a:extLst>
              <a:ext uri="{FF2B5EF4-FFF2-40B4-BE49-F238E27FC236}">
                <a16:creationId xmlns:a16="http://schemas.microsoft.com/office/drawing/2014/main" xmlns="" id="{B5182E8E-CCE3-3E41-9AD8-1F58BA3DE5D4}"/>
              </a:ext>
            </a:extLst>
          </p:cNvPr>
          <p:cNvSpPr txBox="1"/>
          <p:nvPr/>
        </p:nvSpPr>
        <p:spPr>
          <a:xfrm>
            <a:off x="1010654" y="1734345"/>
            <a:ext cx="5630778" cy="4194482"/>
          </a:xfrm>
          <a:prstGeom prst="rect">
            <a:avLst/>
          </a:prstGeom>
          <a:noFill/>
        </p:spPr>
        <p:txBody>
          <a:bodyPr wrap="square" rtlCol="0">
            <a:spAutoFit/>
          </a:bodyPr>
          <a:lstStyle/>
          <a:p>
            <a:pPr>
              <a:lnSpc>
                <a:spcPct val="119000"/>
              </a:lnSpc>
              <a:spcAft>
                <a:spcPts val="600"/>
              </a:spcAft>
            </a:pPr>
            <a:r>
              <a:rPr lang="en-US" sz="2800" kern="1400" dirty="0">
                <a:solidFill>
                  <a:srgbClr val="000000"/>
                </a:solidFill>
                <a:latin typeface="AndesBook" panose="02000000000000000000" pitchFamily="2" charset="0"/>
              </a:rPr>
              <a:t>A </a:t>
            </a:r>
            <a:r>
              <a:rPr lang="en-US" sz="2800" b="1" kern="1400" dirty="0">
                <a:solidFill>
                  <a:srgbClr val="00B050"/>
                </a:solidFill>
                <a:latin typeface="AndesBook" panose="02000000000000000000" pitchFamily="2" charset="0"/>
              </a:rPr>
              <a:t>Connect</a:t>
            </a:r>
            <a:r>
              <a:rPr lang="en-US" sz="2800" kern="1400" dirty="0">
                <a:solidFill>
                  <a:srgbClr val="000000"/>
                </a:solidFill>
                <a:latin typeface="AndesBook" panose="02000000000000000000" pitchFamily="2" charset="0"/>
              </a:rPr>
              <a:t> might be</a:t>
            </a:r>
            <a:r>
              <a:rPr lang="en-US" sz="2800" b="1" u="sng" kern="1400" dirty="0">
                <a:solidFill>
                  <a:srgbClr val="000000"/>
                </a:solidFill>
                <a:latin typeface="AndesBook" panose="02000000000000000000" pitchFamily="2" charset="0"/>
              </a:rPr>
              <a:t> noticing </a:t>
            </a:r>
            <a:r>
              <a:rPr lang="en-US" sz="2800" kern="1400" dirty="0">
                <a:solidFill>
                  <a:srgbClr val="000000"/>
                </a:solidFill>
                <a:latin typeface="AndesBook" panose="02000000000000000000" pitchFamily="2" charset="0"/>
              </a:rPr>
              <a:t>your child by sharing what they are seeing, doing and feelings. </a:t>
            </a:r>
            <a:r>
              <a:rPr lang="en-US" sz="2800" kern="1400" dirty="0" smtClean="0">
                <a:solidFill>
                  <a:srgbClr val="000000"/>
                </a:solidFill>
                <a:latin typeface="AndesBook" panose="02000000000000000000" pitchFamily="2" charset="0"/>
              </a:rPr>
              <a:t/>
            </a:r>
            <a:br>
              <a:rPr lang="en-US" sz="2800" kern="1400" dirty="0" smtClean="0">
                <a:solidFill>
                  <a:srgbClr val="000000"/>
                </a:solidFill>
                <a:latin typeface="AndesBook" panose="02000000000000000000" pitchFamily="2" charset="0"/>
              </a:rPr>
            </a:br>
            <a:r>
              <a:rPr lang="en-US" sz="2800" kern="1400" dirty="0" smtClean="0">
                <a:solidFill>
                  <a:srgbClr val="000000"/>
                </a:solidFill>
                <a:latin typeface="AndesBook" panose="02000000000000000000" pitchFamily="2" charset="0"/>
              </a:rPr>
              <a:t/>
            </a:r>
            <a:br>
              <a:rPr lang="en-US" sz="2800" kern="1400" dirty="0" smtClean="0">
                <a:solidFill>
                  <a:srgbClr val="000000"/>
                </a:solidFill>
                <a:latin typeface="AndesBook" panose="02000000000000000000" pitchFamily="2" charset="0"/>
              </a:rPr>
            </a:br>
            <a:r>
              <a:rPr lang="en-US" sz="2800" kern="1400" dirty="0" smtClean="0">
                <a:solidFill>
                  <a:srgbClr val="000000"/>
                </a:solidFill>
                <a:latin typeface="AndesBook" panose="02000000000000000000" pitchFamily="2" charset="0"/>
              </a:rPr>
              <a:t>For </a:t>
            </a:r>
            <a:r>
              <a:rPr lang="en-US" sz="2800" kern="1400" dirty="0">
                <a:solidFill>
                  <a:srgbClr val="000000"/>
                </a:solidFill>
                <a:latin typeface="AndesBook" panose="02000000000000000000" pitchFamily="2" charset="0"/>
              </a:rPr>
              <a:t>example, they may be engaged in their favourite activity, such as creating a picture, and we would take time to notice. </a:t>
            </a:r>
            <a:endParaRPr lang="en-US" sz="2800" b="1" i="1" kern="1400" dirty="0">
              <a:latin typeface="AndesBook" panose="02000000000000000000" pitchFamily="2" charset="0"/>
            </a:endParaRPr>
          </a:p>
        </p:txBody>
      </p:sp>
      <p:sp>
        <p:nvSpPr>
          <p:cNvPr id="2" name="Slide Number Placeholder 1">
            <a:extLst>
              <a:ext uri="{FF2B5EF4-FFF2-40B4-BE49-F238E27FC236}">
                <a16:creationId xmlns:a16="http://schemas.microsoft.com/office/drawing/2014/main" xmlns="" id="{9EABB5B5-2260-F94F-9F11-3A2DED759295}"/>
              </a:ext>
            </a:extLst>
          </p:cNvPr>
          <p:cNvSpPr>
            <a:spLocks noGrp="1"/>
          </p:cNvSpPr>
          <p:nvPr>
            <p:ph type="sldNum" sz="quarter" idx="12"/>
          </p:nvPr>
        </p:nvSpPr>
        <p:spPr/>
        <p:txBody>
          <a:bodyPr/>
          <a:lstStyle/>
          <a:p>
            <a:fld id="{FE0EAC0E-5168-4387-995B-DF845DAE16CB}" type="slidenum">
              <a:rPr lang="en-CA" smtClean="0"/>
              <a:t>30</a:t>
            </a:fld>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561280"/>
            <a:ext cx="4511843" cy="3007895"/>
          </a:xfrm>
          <a:prstGeom prst="rect">
            <a:avLst/>
          </a:prstGeom>
        </p:spPr>
      </p:pic>
    </p:spTree>
    <p:extLst>
      <p:ext uri="{BB962C8B-B14F-4D97-AF65-F5344CB8AC3E}">
        <p14:creationId xmlns:p14="http://schemas.microsoft.com/office/powerpoint/2010/main" val="3018826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B94AF46-FE5E-4D41-946C-24337A32EA10}"/>
              </a:ext>
            </a:extLst>
          </p:cNvPr>
          <p:cNvPicPr>
            <a:picLocks noChangeAspect="1"/>
          </p:cNvPicPr>
          <p:nvPr/>
        </p:nvPicPr>
        <p:blipFill>
          <a:blip r:embed="rId3"/>
          <a:stretch>
            <a:fillRect/>
          </a:stretch>
        </p:blipFill>
        <p:spPr>
          <a:xfrm>
            <a:off x="-14710" y="0"/>
            <a:ext cx="12206710" cy="6858000"/>
          </a:xfrm>
          <a:prstGeom prst="rect">
            <a:avLst/>
          </a:prstGeom>
        </p:spPr>
      </p:pic>
      <p:sp>
        <p:nvSpPr>
          <p:cNvPr id="3" name="Rectangle 2">
            <a:extLst>
              <a:ext uri="{FF2B5EF4-FFF2-40B4-BE49-F238E27FC236}">
                <a16:creationId xmlns:a16="http://schemas.microsoft.com/office/drawing/2014/main" xmlns="" id="{78C532B9-49B8-4458-ABE4-F544844A7E50}"/>
              </a:ext>
            </a:extLst>
          </p:cNvPr>
          <p:cNvSpPr/>
          <p:nvPr/>
        </p:nvSpPr>
        <p:spPr>
          <a:xfrm>
            <a:off x="5843934" y="2417317"/>
            <a:ext cx="5340742" cy="2851037"/>
          </a:xfrm>
          <a:prstGeom prst="rect">
            <a:avLst/>
          </a:prstGeom>
        </p:spPr>
        <p:txBody>
          <a:bodyPr wrap="square">
            <a:spAutoFit/>
          </a:bodyPr>
          <a:lstStyle/>
          <a:p>
            <a:pPr marL="185738">
              <a:lnSpc>
                <a:spcPct val="119000"/>
              </a:lnSpc>
              <a:spcAft>
                <a:spcPts val="600"/>
              </a:spcAft>
            </a:pPr>
            <a:r>
              <a:rPr lang="en-US" sz="2800" b="1" kern="1400" dirty="0">
                <a:solidFill>
                  <a:srgbClr val="0070C0"/>
                </a:solidFill>
                <a:latin typeface="AndesBook" panose="02000000000000000000" pitchFamily="2" charset="0"/>
              </a:rPr>
              <a:t>“Reflect” </a:t>
            </a:r>
            <a:r>
              <a:rPr lang="en-US" sz="2800" kern="1400" dirty="0">
                <a:solidFill>
                  <a:srgbClr val="000000"/>
                </a:solidFill>
                <a:latin typeface="AndesBook" panose="02000000000000000000" pitchFamily="2" charset="0"/>
              </a:rPr>
              <a:t>statements can </a:t>
            </a:r>
            <a:r>
              <a:rPr lang="en-US" sz="2800" kern="1400" dirty="0" smtClean="0">
                <a:solidFill>
                  <a:srgbClr val="000000"/>
                </a:solidFill>
                <a:latin typeface="AndesBook" panose="02000000000000000000" pitchFamily="2" charset="0"/>
              </a:rPr>
              <a:t>help</a:t>
            </a:r>
          </a:p>
          <a:p>
            <a:pPr marL="185738">
              <a:lnSpc>
                <a:spcPct val="119000"/>
              </a:lnSpc>
              <a:spcAft>
                <a:spcPts val="600"/>
              </a:spcAft>
            </a:pPr>
            <a:r>
              <a:rPr lang="en-US" sz="2800" kern="1400" dirty="0" smtClean="0">
                <a:solidFill>
                  <a:srgbClr val="000000"/>
                </a:solidFill>
                <a:latin typeface="AndesBook" panose="02000000000000000000" pitchFamily="2" charset="0"/>
              </a:rPr>
              <a:t>you </a:t>
            </a:r>
            <a:r>
              <a:rPr lang="en-US" sz="2800" kern="1400" dirty="0">
                <a:solidFill>
                  <a:srgbClr val="000000"/>
                </a:solidFill>
                <a:latin typeface="AndesBook" panose="02000000000000000000" pitchFamily="2" charset="0"/>
              </a:rPr>
              <a:t>acknowledge your </a:t>
            </a:r>
            <a:r>
              <a:rPr lang="en-US" sz="2800" kern="1400" dirty="0" smtClean="0">
                <a:solidFill>
                  <a:srgbClr val="000000"/>
                </a:solidFill>
                <a:latin typeface="AndesBook" panose="02000000000000000000" pitchFamily="2" charset="0"/>
              </a:rPr>
              <a:t>child.</a:t>
            </a:r>
          </a:p>
          <a:p>
            <a:pPr marL="185738">
              <a:lnSpc>
                <a:spcPct val="119000"/>
              </a:lnSpc>
              <a:spcAft>
                <a:spcPts val="600"/>
              </a:spcAft>
            </a:pPr>
            <a:endParaRPr lang="en-US" sz="2800" kern="1400" dirty="0">
              <a:solidFill>
                <a:srgbClr val="000000"/>
              </a:solidFill>
              <a:latin typeface="AndesBook" panose="02000000000000000000" pitchFamily="2" charset="0"/>
            </a:endParaRPr>
          </a:p>
          <a:p>
            <a:pPr marL="185738">
              <a:lnSpc>
                <a:spcPct val="119000"/>
              </a:lnSpc>
              <a:spcAft>
                <a:spcPts val="600"/>
              </a:spcAft>
            </a:pPr>
            <a:r>
              <a:rPr lang="en-US" sz="2800" kern="1400" dirty="0" smtClean="0">
                <a:solidFill>
                  <a:srgbClr val="000000"/>
                </a:solidFill>
                <a:latin typeface="AndesBook" panose="02000000000000000000" pitchFamily="2" charset="0"/>
              </a:rPr>
              <a:t> </a:t>
            </a:r>
            <a:r>
              <a:rPr lang="en-US" sz="2800" b="1" kern="1400" dirty="0">
                <a:solidFill>
                  <a:srgbClr val="00B050"/>
                </a:solidFill>
                <a:latin typeface="AndesBook" panose="02000000000000000000" pitchFamily="2" charset="0"/>
              </a:rPr>
              <a:t>“Connect” </a:t>
            </a:r>
            <a:r>
              <a:rPr lang="en-US" sz="2800" kern="1400" dirty="0" smtClean="0">
                <a:solidFill>
                  <a:srgbClr val="000000"/>
                </a:solidFill>
                <a:latin typeface="AndesBook" panose="02000000000000000000" pitchFamily="2" charset="0"/>
              </a:rPr>
              <a:t> interactions are  </a:t>
            </a:r>
            <a:r>
              <a:rPr lang="en-US" sz="2800" kern="1400" dirty="0">
                <a:solidFill>
                  <a:srgbClr val="000000"/>
                </a:solidFill>
                <a:latin typeface="AndesBook" panose="02000000000000000000" pitchFamily="2" charset="0"/>
              </a:rPr>
              <a:t>when you </a:t>
            </a:r>
            <a:r>
              <a:rPr lang="en-US" sz="2800" kern="1400" dirty="0" smtClean="0">
                <a:solidFill>
                  <a:srgbClr val="000000"/>
                </a:solidFill>
                <a:latin typeface="AndesBook" panose="02000000000000000000" pitchFamily="2" charset="0"/>
              </a:rPr>
              <a:t>respond to your child. </a:t>
            </a:r>
            <a:endParaRPr lang="en-US" sz="2800" kern="1400" dirty="0">
              <a:solidFill>
                <a:srgbClr val="000000"/>
              </a:solidFill>
              <a:latin typeface="AndesBook" panose="02000000000000000000" pitchFamily="2" charset="0"/>
            </a:endParaRPr>
          </a:p>
        </p:txBody>
      </p:sp>
      <p:sp>
        <p:nvSpPr>
          <p:cNvPr id="7" name="TextBox 6">
            <a:extLst>
              <a:ext uri="{FF2B5EF4-FFF2-40B4-BE49-F238E27FC236}">
                <a16:creationId xmlns:a16="http://schemas.microsoft.com/office/drawing/2014/main" xmlns="" id="{5DF4A7EB-CF91-43C7-B3E8-AA3D8F5CB009}"/>
              </a:ext>
            </a:extLst>
          </p:cNvPr>
          <p:cNvSpPr txBox="1"/>
          <p:nvPr/>
        </p:nvSpPr>
        <p:spPr>
          <a:xfrm>
            <a:off x="3164092" y="333470"/>
            <a:ext cx="5350213" cy="707886"/>
          </a:xfrm>
          <a:prstGeom prst="rect">
            <a:avLst/>
          </a:prstGeom>
          <a:noFill/>
        </p:spPr>
        <p:txBody>
          <a:bodyPr wrap="square" rtlCol="0">
            <a:spAutoFit/>
          </a:bodyPr>
          <a:lstStyle/>
          <a:p>
            <a:r>
              <a:rPr lang="en-CA" sz="4000" b="1" dirty="0">
                <a:latin typeface="AndesSemiBold" panose="02000000000000000000" pitchFamily="2" charset="0"/>
              </a:rPr>
              <a:t>Reflect Statements…</a:t>
            </a:r>
          </a:p>
        </p:txBody>
      </p:sp>
      <p:sp>
        <p:nvSpPr>
          <p:cNvPr id="2" name="Slide Number Placeholder 1">
            <a:extLst>
              <a:ext uri="{FF2B5EF4-FFF2-40B4-BE49-F238E27FC236}">
                <a16:creationId xmlns:a16="http://schemas.microsoft.com/office/drawing/2014/main" xmlns="" id="{CEAA48E1-91D9-494C-85FE-A862574F6F27}"/>
              </a:ext>
            </a:extLst>
          </p:cNvPr>
          <p:cNvSpPr>
            <a:spLocks noGrp="1"/>
          </p:cNvSpPr>
          <p:nvPr>
            <p:ph type="sldNum" sz="quarter" idx="12"/>
          </p:nvPr>
        </p:nvSpPr>
        <p:spPr/>
        <p:txBody>
          <a:bodyPr/>
          <a:lstStyle/>
          <a:p>
            <a:fld id="{FE0EAC0E-5168-4387-995B-DF845DAE16CB}" type="slidenum">
              <a:rPr lang="en-CA" smtClean="0"/>
              <a:t>31</a:t>
            </a:fld>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521" y="2136232"/>
            <a:ext cx="4973875" cy="3307097"/>
          </a:xfrm>
          <a:prstGeom prst="rect">
            <a:avLst/>
          </a:prstGeom>
        </p:spPr>
      </p:pic>
    </p:spTree>
    <p:extLst>
      <p:ext uri="{BB962C8B-B14F-4D97-AF65-F5344CB8AC3E}">
        <p14:creationId xmlns:p14="http://schemas.microsoft.com/office/powerpoint/2010/main" val="2999799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54D1C7F-8DE9-674B-A7A7-4453B92CDDDF}"/>
              </a:ext>
            </a:extLst>
          </p:cNvPr>
          <p:cNvPicPr>
            <a:picLocks noChangeAspect="1"/>
          </p:cNvPicPr>
          <p:nvPr/>
        </p:nvPicPr>
        <p:blipFill>
          <a:blip r:embed="rId3"/>
          <a:stretch>
            <a:fillRect/>
          </a:stretch>
        </p:blipFill>
        <p:spPr>
          <a:xfrm>
            <a:off x="-14710" y="0"/>
            <a:ext cx="12206710" cy="6858000"/>
          </a:xfrm>
          <a:prstGeom prst="rect">
            <a:avLst/>
          </a:prstGeom>
        </p:spPr>
      </p:pic>
      <p:sp>
        <p:nvSpPr>
          <p:cNvPr id="3" name="Rectangle 2">
            <a:extLst>
              <a:ext uri="{FF2B5EF4-FFF2-40B4-BE49-F238E27FC236}">
                <a16:creationId xmlns:a16="http://schemas.microsoft.com/office/drawing/2014/main" xmlns="" id="{583C9BFC-C904-4C11-B179-CFBB8D36DE2D}"/>
              </a:ext>
            </a:extLst>
          </p:cNvPr>
          <p:cNvSpPr/>
          <p:nvPr/>
        </p:nvSpPr>
        <p:spPr>
          <a:xfrm>
            <a:off x="6108698" y="3114054"/>
            <a:ext cx="5449571" cy="1630639"/>
          </a:xfrm>
          <a:prstGeom prst="rect">
            <a:avLst/>
          </a:prstGeom>
        </p:spPr>
        <p:txBody>
          <a:bodyPr wrap="square">
            <a:spAutoFit/>
          </a:bodyPr>
          <a:lstStyle/>
          <a:p>
            <a:pPr marL="457189" indent="-228594">
              <a:lnSpc>
                <a:spcPct val="119000"/>
              </a:lnSpc>
              <a:spcAft>
                <a:spcPts val="600"/>
              </a:spcAft>
            </a:pPr>
            <a:r>
              <a:rPr lang="en-US" sz="2800" b="1" kern="1400" dirty="0">
                <a:solidFill>
                  <a:srgbClr val="0070C0"/>
                </a:solidFill>
                <a:latin typeface="AndesBook" panose="02000000000000000000" pitchFamily="2" charset="0"/>
              </a:rPr>
              <a:t>“Reflection” </a:t>
            </a:r>
            <a:r>
              <a:rPr lang="en-US" sz="2800" kern="1400" dirty="0">
                <a:solidFill>
                  <a:srgbClr val="000000"/>
                </a:solidFill>
                <a:latin typeface="AndesBook" panose="02000000000000000000" pitchFamily="2" charset="0"/>
              </a:rPr>
              <a:t>statements help your child feel like they have been seen and heard.</a:t>
            </a:r>
          </a:p>
        </p:txBody>
      </p:sp>
      <p:sp>
        <p:nvSpPr>
          <p:cNvPr id="7" name="TextBox 6">
            <a:extLst>
              <a:ext uri="{FF2B5EF4-FFF2-40B4-BE49-F238E27FC236}">
                <a16:creationId xmlns:a16="http://schemas.microsoft.com/office/drawing/2014/main" xmlns="" id="{5DF4A7EB-CF91-43C7-B3E8-AA3D8F5CB009}"/>
              </a:ext>
            </a:extLst>
          </p:cNvPr>
          <p:cNvSpPr txBox="1"/>
          <p:nvPr/>
        </p:nvSpPr>
        <p:spPr>
          <a:xfrm>
            <a:off x="2782471" y="292862"/>
            <a:ext cx="5620512" cy="707886"/>
          </a:xfrm>
          <a:prstGeom prst="rect">
            <a:avLst/>
          </a:prstGeom>
          <a:noFill/>
        </p:spPr>
        <p:txBody>
          <a:bodyPr wrap="square" rtlCol="0">
            <a:spAutoFit/>
          </a:bodyPr>
          <a:lstStyle/>
          <a:p>
            <a:r>
              <a:rPr lang="en-CA" sz="4000" b="1" dirty="0">
                <a:latin typeface="AndesSemiBold" panose="02000000000000000000" pitchFamily="2" charset="0"/>
              </a:rPr>
              <a:t> Reflect Statements…. </a:t>
            </a:r>
          </a:p>
        </p:txBody>
      </p:sp>
      <p:sp>
        <p:nvSpPr>
          <p:cNvPr id="2" name="Slide Number Placeholder 1">
            <a:extLst>
              <a:ext uri="{FF2B5EF4-FFF2-40B4-BE49-F238E27FC236}">
                <a16:creationId xmlns:a16="http://schemas.microsoft.com/office/drawing/2014/main" xmlns="" id="{B2F339F2-8AB9-4049-AA13-DA86A0B2A7A5}"/>
              </a:ext>
            </a:extLst>
          </p:cNvPr>
          <p:cNvSpPr>
            <a:spLocks noGrp="1"/>
          </p:cNvSpPr>
          <p:nvPr>
            <p:ph type="sldNum" sz="quarter" idx="12"/>
          </p:nvPr>
        </p:nvSpPr>
        <p:spPr/>
        <p:txBody>
          <a:bodyPr/>
          <a:lstStyle/>
          <a:p>
            <a:fld id="{FE0EAC0E-5168-4387-995B-DF845DAE16CB}" type="slidenum">
              <a:rPr lang="en-CA" smtClean="0"/>
              <a:t>32</a:t>
            </a:fld>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28" y="2021303"/>
            <a:ext cx="5011724" cy="3344781"/>
          </a:xfrm>
          <a:prstGeom prst="rect">
            <a:avLst/>
          </a:prstGeom>
        </p:spPr>
      </p:pic>
    </p:spTree>
    <p:extLst>
      <p:ext uri="{BB962C8B-B14F-4D97-AF65-F5344CB8AC3E}">
        <p14:creationId xmlns:p14="http://schemas.microsoft.com/office/powerpoint/2010/main" val="2117499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DA545E0-18C8-EB42-B9AB-76B136FC1FAC}"/>
              </a:ext>
            </a:extLst>
          </p:cNvPr>
          <p:cNvPicPr>
            <a:picLocks noChangeAspect="1"/>
          </p:cNvPicPr>
          <p:nvPr/>
        </p:nvPicPr>
        <p:blipFill>
          <a:blip r:embed="rId3"/>
          <a:stretch>
            <a:fillRect/>
          </a:stretch>
        </p:blipFill>
        <p:spPr>
          <a:xfrm>
            <a:off x="-7354" y="0"/>
            <a:ext cx="12206711" cy="6858000"/>
          </a:xfrm>
          <a:prstGeom prst="rect">
            <a:avLst/>
          </a:prstGeom>
        </p:spPr>
      </p:pic>
      <p:sp>
        <p:nvSpPr>
          <p:cNvPr id="3" name="Rectangle 2">
            <a:extLst>
              <a:ext uri="{FF2B5EF4-FFF2-40B4-BE49-F238E27FC236}">
                <a16:creationId xmlns:a16="http://schemas.microsoft.com/office/drawing/2014/main" xmlns="" id="{78C532B9-49B8-4458-ABE4-F544844A7E50}"/>
              </a:ext>
            </a:extLst>
          </p:cNvPr>
          <p:cNvSpPr/>
          <p:nvPr/>
        </p:nvSpPr>
        <p:spPr>
          <a:xfrm>
            <a:off x="1708484" y="2335915"/>
            <a:ext cx="8422105" cy="3322833"/>
          </a:xfrm>
          <a:prstGeom prst="rect">
            <a:avLst/>
          </a:prstGeom>
        </p:spPr>
        <p:txBody>
          <a:bodyPr wrap="square">
            <a:spAutoFit/>
          </a:bodyPr>
          <a:lstStyle/>
          <a:p>
            <a:pPr marL="171446" indent="57149">
              <a:lnSpc>
                <a:spcPct val="119000"/>
              </a:lnSpc>
              <a:spcAft>
                <a:spcPts val="600"/>
              </a:spcAft>
            </a:pPr>
            <a:r>
              <a:rPr lang="en-US" sz="2800" kern="1400" dirty="0">
                <a:latin typeface="AndesBook" panose="02000000000000000000" pitchFamily="2" charset="0"/>
              </a:rPr>
              <a:t>Connecting and Reflecting what our children are seeing, doing and feeling helps us to learn more about their interests and strengths. </a:t>
            </a:r>
            <a:endParaRPr lang="en-US" sz="2800" kern="1400" dirty="0" smtClean="0">
              <a:latin typeface="AndesBook" panose="02000000000000000000" pitchFamily="2" charset="0"/>
            </a:endParaRPr>
          </a:p>
          <a:p>
            <a:pPr marL="171446" indent="57149">
              <a:lnSpc>
                <a:spcPct val="119000"/>
              </a:lnSpc>
              <a:spcAft>
                <a:spcPts val="600"/>
              </a:spcAft>
            </a:pPr>
            <a:endParaRPr lang="en-US" sz="2800" kern="1400" dirty="0">
              <a:latin typeface="AndesBook" panose="02000000000000000000" pitchFamily="2" charset="0"/>
            </a:endParaRPr>
          </a:p>
          <a:p>
            <a:pPr marL="171446" indent="57149">
              <a:lnSpc>
                <a:spcPct val="119000"/>
              </a:lnSpc>
              <a:spcAft>
                <a:spcPts val="600"/>
              </a:spcAft>
            </a:pPr>
            <a:r>
              <a:rPr lang="en-US" sz="2800" kern="1400" dirty="0" smtClean="0">
                <a:latin typeface="AndesBook" panose="02000000000000000000" pitchFamily="2" charset="0"/>
              </a:rPr>
              <a:t>They </a:t>
            </a:r>
            <a:r>
              <a:rPr lang="en-US" sz="2800" kern="1400" dirty="0">
                <a:latin typeface="AndesBook" panose="02000000000000000000" pitchFamily="2" charset="0"/>
              </a:rPr>
              <a:t>can also help us see where </a:t>
            </a:r>
            <a:r>
              <a:rPr lang="en-US" sz="2800" kern="1400" dirty="0" smtClean="0">
                <a:latin typeface="AndesBook" panose="02000000000000000000" pitchFamily="2" charset="0"/>
              </a:rPr>
              <a:t>our children </a:t>
            </a:r>
            <a:br>
              <a:rPr lang="en-US" sz="2800" kern="1400" dirty="0" smtClean="0">
                <a:latin typeface="AndesBook" panose="02000000000000000000" pitchFamily="2" charset="0"/>
              </a:rPr>
            </a:br>
            <a:r>
              <a:rPr lang="en-US" sz="2800" kern="1400" dirty="0" smtClean="0">
                <a:latin typeface="AndesBook" panose="02000000000000000000" pitchFamily="2" charset="0"/>
              </a:rPr>
              <a:t>may </a:t>
            </a:r>
            <a:r>
              <a:rPr lang="en-US" sz="2800" kern="1400" dirty="0">
                <a:latin typeface="AndesBook" panose="02000000000000000000" pitchFamily="2" charset="0"/>
              </a:rPr>
              <a:t>need some help.</a:t>
            </a:r>
          </a:p>
        </p:txBody>
      </p:sp>
      <p:sp>
        <p:nvSpPr>
          <p:cNvPr id="7" name="TextBox 6">
            <a:extLst>
              <a:ext uri="{FF2B5EF4-FFF2-40B4-BE49-F238E27FC236}">
                <a16:creationId xmlns:a16="http://schemas.microsoft.com/office/drawing/2014/main" xmlns="" id="{5DF4A7EB-CF91-43C7-B3E8-AA3D8F5CB009}"/>
              </a:ext>
            </a:extLst>
          </p:cNvPr>
          <p:cNvSpPr txBox="1"/>
          <p:nvPr/>
        </p:nvSpPr>
        <p:spPr>
          <a:xfrm>
            <a:off x="2806655" y="315797"/>
            <a:ext cx="5749047" cy="707886"/>
          </a:xfrm>
          <a:prstGeom prst="rect">
            <a:avLst/>
          </a:prstGeom>
          <a:noFill/>
        </p:spPr>
        <p:txBody>
          <a:bodyPr wrap="square" rtlCol="0">
            <a:spAutoFit/>
          </a:bodyPr>
          <a:lstStyle/>
          <a:p>
            <a:r>
              <a:rPr lang="en-CA" sz="4000" b="1" dirty="0">
                <a:latin typeface="AndesSemiBold" panose="02000000000000000000" pitchFamily="2" charset="0"/>
              </a:rPr>
              <a:t>WHY… is this Important</a:t>
            </a:r>
          </a:p>
        </p:txBody>
      </p:sp>
      <p:sp>
        <p:nvSpPr>
          <p:cNvPr id="2" name="Slide Number Placeholder 1">
            <a:extLst>
              <a:ext uri="{FF2B5EF4-FFF2-40B4-BE49-F238E27FC236}">
                <a16:creationId xmlns:a16="http://schemas.microsoft.com/office/drawing/2014/main" xmlns="" id="{478D7E89-1D18-1E44-92A0-1A59C50F3D62}"/>
              </a:ext>
            </a:extLst>
          </p:cNvPr>
          <p:cNvSpPr>
            <a:spLocks noGrp="1"/>
          </p:cNvSpPr>
          <p:nvPr>
            <p:ph type="sldNum" sz="quarter" idx="12"/>
          </p:nvPr>
        </p:nvSpPr>
        <p:spPr/>
        <p:txBody>
          <a:bodyPr/>
          <a:lstStyle/>
          <a:p>
            <a:fld id="{FE0EAC0E-5168-4387-995B-DF845DAE16CB}" type="slidenum">
              <a:rPr lang="en-CA" smtClean="0"/>
              <a:t>33</a:t>
            </a:fld>
            <a:endParaRPr lang="en-CA" dirty="0"/>
          </a:p>
        </p:txBody>
      </p:sp>
    </p:spTree>
    <p:extLst>
      <p:ext uri="{BB962C8B-B14F-4D97-AF65-F5344CB8AC3E}">
        <p14:creationId xmlns:p14="http://schemas.microsoft.com/office/powerpoint/2010/main" val="2450413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6432E4D-D530-4940-AF56-C58E74D7D569}"/>
              </a:ext>
            </a:extLst>
          </p:cNvPr>
          <p:cNvSpPr/>
          <p:nvPr/>
        </p:nvSpPr>
        <p:spPr>
          <a:xfrm>
            <a:off x="3797648" y="3525794"/>
            <a:ext cx="7982553" cy="280654"/>
          </a:xfrm>
          <a:prstGeom prst="rect">
            <a:avLst/>
          </a:prstGeom>
          <a:noFill/>
          <a:ln>
            <a:noFill/>
          </a:ln>
        </p:spPr>
        <p:txBody>
          <a:bodyPr wrap="square">
            <a:spAutoFit/>
          </a:bodyPr>
          <a:lstStyle/>
          <a:p>
            <a:pPr>
              <a:lnSpc>
                <a:spcPct val="119000"/>
              </a:lnSpc>
              <a:spcAft>
                <a:spcPts val="600"/>
              </a:spcAft>
            </a:pPr>
            <a:r>
              <a:rPr lang="en-US" sz="1100" kern="1400" dirty="0">
                <a:solidFill>
                  <a:srgbClr val="000000"/>
                </a:solidFill>
                <a:latin typeface="Calibri" panose="020F0502020204030204" pitchFamily="34" charset="0"/>
              </a:rPr>
              <a:t> </a:t>
            </a:r>
          </a:p>
        </p:txBody>
      </p:sp>
      <p:pic>
        <p:nvPicPr>
          <p:cNvPr id="9" name="Picture 8">
            <a:extLst>
              <a:ext uri="{FF2B5EF4-FFF2-40B4-BE49-F238E27FC236}">
                <a16:creationId xmlns:a16="http://schemas.microsoft.com/office/drawing/2014/main" xmlns="" id="{F8D6A0DD-4693-2F46-AC52-E02C38F2AFF8}"/>
              </a:ext>
            </a:extLst>
          </p:cNvPr>
          <p:cNvPicPr>
            <a:picLocks noChangeAspect="1"/>
          </p:cNvPicPr>
          <p:nvPr/>
        </p:nvPicPr>
        <p:blipFill>
          <a:blip r:embed="rId3"/>
          <a:stretch>
            <a:fillRect/>
          </a:stretch>
        </p:blipFill>
        <p:spPr>
          <a:xfrm>
            <a:off x="-14288" y="14288"/>
            <a:ext cx="12206711" cy="6858000"/>
          </a:xfrm>
          <a:prstGeom prst="rect">
            <a:avLst/>
          </a:prstGeom>
        </p:spPr>
      </p:pic>
      <p:sp>
        <p:nvSpPr>
          <p:cNvPr id="10" name="TextBox 9">
            <a:extLst>
              <a:ext uri="{FF2B5EF4-FFF2-40B4-BE49-F238E27FC236}">
                <a16:creationId xmlns:a16="http://schemas.microsoft.com/office/drawing/2014/main" xmlns="" id="{28735B3E-358A-CB49-906C-6C73BC9FDD87}"/>
              </a:ext>
            </a:extLst>
          </p:cNvPr>
          <p:cNvSpPr txBox="1"/>
          <p:nvPr/>
        </p:nvSpPr>
        <p:spPr>
          <a:xfrm>
            <a:off x="3372829" y="268004"/>
            <a:ext cx="4644499" cy="707886"/>
          </a:xfrm>
          <a:prstGeom prst="rect">
            <a:avLst/>
          </a:prstGeom>
          <a:noFill/>
        </p:spPr>
        <p:txBody>
          <a:bodyPr wrap="square" rtlCol="0">
            <a:spAutoFit/>
          </a:bodyPr>
          <a:lstStyle/>
          <a:p>
            <a:r>
              <a:rPr lang="en-CA" sz="4000" b="1" dirty="0">
                <a:latin typeface="AndesSemiBold" panose="02000000000000000000" pitchFamily="2" charset="0"/>
              </a:rPr>
              <a:t>When I Need Help…</a:t>
            </a:r>
          </a:p>
        </p:txBody>
      </p:sp>
      <p:sp>
        <p:nvSpPr>
          <p:cNvPr id="2" name="Slide Number Placeholder 1">
            <a:extLst>
              <a:ext uri="{FF2B5EF4-FFF2-40B4-BE49-F238E27FC236}">
                <a16:creationId xmlns:a16="http://schemas.microsoft.com/office/drawing/2014/main" xmlns="" id="{A4673B2B-2CFA-244C-8E9F-614E1A5D94E4}"/>
              </a:ext>
            </a:extLst>
          </p:cNvPr>
          <p:cNvSpPr>
            <a:spLocks noGrp="1"/>
          </p:cNvSpPr>
          <p:nvPr>
            <p:ph type="sldNum" sz="quarter" idx="12"/>
          </p:nvPr>
        </p:nvSpPr>
        <p:spPr/>
        <p:txBody>
          <a:bodyPr/>
          <a:lstStyle/>
          <a:p>
            <a:fld id="{FE0EAC0E-5168-4387-995B-DF845DAE16CB}" type="slidenum">
              <a:rPr lang="en-CA" smtClean="0"/>
              <a:t>34</a:t>
            </a:fld>
            <a:endParaRPr lang="en-CA" dirty="0"/>
          </a:p>
        </p:txBody>
      </p:sp>
      <p:sp>
        <p:nvSpPr>
          <p:cNvPr id="4" name="TextBox 3">
            <a:extLst>
              <a:ext uri="{FF2B5EF4-FFF2-40B4-BE49-F238E27FC236}">
                <a16:creationId xmlns:a16="http://schemas.microsoft.com/office/drawing/2014/main" xmlns="" id="{2AF433B3-6563-EC45-9276-CDA5C2BF36FB}"/>
              </a:ext>
            </a:extLst>
          </p:cNvPr>
          <p:cNvSpPr txBox="1"/>
          <p:nvPr/>
        </p:nvSpPr>
        <p:spPr>
          <a:xfrm>
            <a:off x="7339264" y="3329394"/>
            <a:ext cx="3629526" cy="954107"/>
          </a:xfrm>
          <a:prstGeom prst="rect">
            <a:avLst/>
          </a:prstGeom>
          <a:noFill/>
        </p:spPr>
        <p:txBody>
          <a:bodyPr wrap="square" rtlCol="0">
            <a:spAutoFit/>
          </a:bodyPr>
          <a:lstStyle/>
          <a:p>
            <a:r>
              <a:rPr lang="en-US" sz="2800" dirty="0">
                <a:latin typeface="Andes Book" panose="02000000000000000000" pitchFamily="50" charset="0"/>
              </a:rPr>
              <a:t>Using reflection when your child needs help</a:t>
            </a:r>
            <a:r>
              <a:rPr lang="en-US" sz="2400" dirty="0">
                <a:latin typeface="Andes" panose="02000000000000000000" pitchFamily="2" charset="0"/>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99" y="1758405"/>
            <a:ext cx="6047952" cy="4031968"/>
          </a:xfrm>
          <a:prstGeom prst="rect">
            <a:avLst/>
          </a:prstGeom>
        </p:spPr>
      </p:pic>
    </p:spTree>
    <p:extLst>
      <p:ext uri="{BB962C8B-B14F-4D97-AF65-F5344CB8AC3E}">
        <p14:creationId xmlns:p14="http://schemas.microsoft.com/office/powerpoint/2010/main" val="1607433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6432E4D-D530-4940-AF56-C58E74D7D569}"/>
              </a:ext>
            </a:extLst>
          </p:cNvPr>
          <p:cNvSpPr/>
          <p:nvPr/>
        </p:nvSpPr>
        <p:spPr>
          <a:xfrm>
            <a:off x="3797648" y="3525794"/>
            <a:ext cx="7982553" cy="280654"/>
          </a:xfrm>
          <a:prstGeom prst="rect">
            <a:avLst/>
          </a:prstGeom>
          <a:noFill/>
          <a:ln>
            <a:noFill/>
          </a:ln>
        </p:spPr>
        <p:txBody>
          <a:bodyPr wrap="square">
            <a:spAutoFit/>
          </a:bodyPr>
          <a:lstStyle/>
          <a:p>
            <a:pPr>
              <a:lnSpc>
                <a:spcPct val="119000"/>
              </a:lnSpc>
              <a:spcAft>
                <a:spcPts val="600"/>
              </a:spcAft>
            </a:pPr>
            <a:r>
              <a:rPr lang="en-US" sz="1100" kern="1400" dirty="0">
                <a:solidFill>
                  <a:srgbClr val="000000"/>
                </a:solidFill>
                <a:latin typeface="Calibri" panose="020F0502020204030204" pitchFamily="34" charset="0"/>
              </a:rPr>
              <a:t> </a:t>
            </a:r>
          </a:p>
        </p:txBody>
      </p:sp>
      <p:pic>
        <p:nvPicPr>
          <p:cNvPr id="9" name="Picture 8">
            <a:extLst>
              <a:ext uri="{FF2B5EF4-FFF2-40B4-BE49-F238E27FC236}">
                <a16:creationId xmlns:a16="http://schemas.microsoft.com/office/drawing/2014/main" xmlns="" id="{F8D6A0DD-4693-2F46-AC52-E02C38F2AFF8}"/>
              </a:ext>
            </a:extLst>
          </p:cNvPr>
          <p:cNvPicPr>
            <a:picLocks noChangeAspect="1"/>
          </p:cNvPicPr>
          <p:nvPr/>
        </p:nvPicPr>
        <p:blipFill>
          <a:blip r:embed="rId3"/>
          <a:stretch>
            <a:fillRect/>
          </a:stretch>
        </p:blipFill>
        <p:spPr>
          <a:xfrm>
            <a:off x="-14288" y="14288"/>
            <a:ext cx="12206711" cy="6858000"/>
          </a:xfrm>
          <a:prstGeom prst="rect">
            <a:avLst/>
          </a:prstGeom>
        </p:spPr>
      </p:pic>
      <p:sp>
        <p:nvSpPr>
          <p:cNvPr id="2" name="Slide Number Placeholder 1">
            <a:extLst>
              <a:ext uri="{FF2B5EF4-FFF2-40B4-BE49-F238E27FC236}">
                <a16:creationId xmlns:a16="http://schemas.microsoft.com/office/drawing/2014/main" xmlns="" id="{A4673B2B-2CFA-244C-8E9F-614E1A5D94E4}"/>
              </a:ext>
            </a:extLst>
          </p:cNvPr>
          <p:cNvSpPr>
            <a:spLocks noGrp="1"/>
          </p:cNvSpPr>
          <p:nvPr>
            <p:ph type="sldNum" sz="quarter" idx="12"/>
          </p:nvPr>
        </p:nvSpPr>
        <p:spPr/>
        <p:txBody>
          <a:bodyPr/>
          <a:lstStyle/>
          <a:p>
            <a:fld id="{FE0EAC0E-5168-4387-995B-DF845DAE16CB}" type="slidenum">
              <a:rPr lang="en-CA" smtClean="0"/>
              <a:t>35</a:t>
            </a:fld>
            <a:endParaRPr lang="en-CA" dirty="0"/>
          </a:p>
        </p:txBody>
      </p:sp>
      <p:sp>
        <p:nvSpPr>
          <p:cNvPr id="4" name="TextBox 3">
            <a:extLst>
              <a:ext uri="{FF2B5EF4-FFF2-40B4-BE49-F238E27FC236}">
                <a16:creationId xmlns:a16="http://schemas.microsoft.com/office/drawing/2014/main" xmlns="" id="{2AF433B3-6563-EC45-9276-CDA5C2BF36FB}"/>
              </a:ext>
            </a:extLst>
          </p:cNvPr>
          <p:cNvSpPr txBox="1"/>
          <p:nvPr/>
        </p:nvSpPr>
        <p:spPr>
          <a:xfrm>
            <a:off x="7071573" y="3443288"/>
            <a:ext cx="3167062" cy="954107"/>
          </a:xfrm>
          <a:prstGeom prst="rect">
            <a:avLst/>
          </a:prstGeom>
          <a:noFill/>
        </p:spPr>
        <p:txBody>
          <a:bodyPr wrap="square" rtlCol="0">
            <a:spAutoFit/>
          </a:bodyPr>
          <a:lstStyle/>
          <a:p>
            <a:r>
              <a:rPr lang="en-US" sz="2800" dirty="0">
                <a:latin typeface="Andes Book" panose="02000000000000000000" pitchFamily="50" charset="0"/>
              </a:rPr>
              <a:t>Using reflection to build new skills.</a:t>
            </a:r>
          </a:p>
        </p:txBody>
      </p:sp>
      <p:sp>
        <p:nvSpPr>
          <p:cNvPr id="8" name="TextBox 7">
            <a:extLst>
              <a:ext uri="{FF2B5EF4-FFF2-40B4-BE49-F238E27FC236}">
                <a16:creationId xmlns:a16="http://schemas.microsoft.com/office/drawing/2014/main" xmlns="" id="{D5BD95A3-2D32-F44E-8F6E-251C76A536F6}"/>
              </a:ext>
            </a:extLst>
          </p:cNvPr>
          <p:cNvSpPr txBox="1"/>
          <p:nvPr/>
        </p:nvSpPr>
        <p:spPr>
          <a:xfrm>
            <a:off x="3372829" y="268004"/>
            <a:ext cx="4644499" cy="707886"/>
          </a:xfrm>
          <a:prstGeom prst="rect">
            <a:avLst/>
          </a:prstGeom>
          <a:noFill/>
        </p:spPr>
        <p:txBody>
          <a:bodyPr wrap="square" rtlCol="0">
            <a:spAutoFit/>
          </a:bodyPr>
          <a:lstStyle/>
          <a:p>
            <a:r>
              <a:rPr lang="en-CA" sz="4000" b="1" dirty="0">
                <a:latin typeface="AndesSemiBold" panose="02000000000000000000" pitchFamily="2" charset="0"/>
              </a:rPr>
              <a:t>When I Need Help…</a:t>
            </a:r>
          </a:p>
        </p:txBody>
      </p:sp>
      <p:pic>
        <p:nvPicPr>
          <p:cNvPr id="7" name="Picture 6">
            <a:extLst>
              <a:ext uri="{FF2B5EF4-FFF2-40B4-BE49-F238E27FC236}">
                <a16:creationId xmlns:a16="http://schemas.microsoft.com/office/drawing/2014/main" xmlns="" id="{31AC4669-5D67-1D42-86D1-28C5272F8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69" y="461919"/>
            <a:ext cx="6259558" cy="6259558"/>
          </a:xfrm>
          <a:prstGeom prst="rect">
            <a:avLst/>
          </a:prstGeom>
        </p:spPr>
      </p:pic>
    </p:spTree>
    <p:extLst>
      <p:ext uri="{BB962C8B-B14F-4D97-AF65-F5344CB8AC3E}">
        <p14:creationId xmlns:p14="http://schemas.microsoft.com/office/powerpoint/2010/main" val="17872070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1719FA9-84F9-A64F-AC02-A19FF7BF9CB6}"/>
              </a:ext>
            </a:extLst>
          </p:cNvPr>
          <p:cNvPicPr>
            <a:picLocks noChangeAspect="1"/>
          </p:cNvPicPr>
          <p:nvPr/>
        </p:nvPicPr>
        <p:blipFill>
          <a:blip r:embed="rId3"/>
          <a:stretch>
            <a:fillRect/>
          </a:stretch>
        </p:blipFill>
        <p:spPr>
          <a:xfrm>
            <a:off x="-14710" y="0"/>
            <a:ext cx="12206710" cy="6858000"/>
          </a:xfrm>
          <a:prstGeom prst="rect">
            <a:avLst/>
          </a:prstGeom>
        </p:spPr>
      </p:pic>
      <p:sp>
        <p:nvSpPr>
          <p:cNvPr id="5" name="TextBox 4">
            <a:extLst>
              <a:ext uri="{FF2B5EF4-FFF2-40B4-BE49-F238E27FC236}">
                <a16:creationId xmlns:a16="http://schemas.microsoft.com/office/drawing/2014/main" xmlns="" id="{5DF4A7EB-CF91-43C7-B3E8-AA3D8F5CB009}"/>
              </a:ext>
            </a:extLst>
          </p:cNvPr>
          <p:cNvSpPr txBox="1"/>
          <p:nvPr/>
        </p:nvSpPr>
        <p:spPr>
          <a:xfrm>
            <a:off x="3762678" y="281621"/>
            <a:ext cx="3745485" cy="707886"/>
          </a:xfrm>
          <a:prstGeom prst="rect">
            <a:avLst/>
          </a:prstGeom>
          <a:noFill/>
        </p:spPr>
        <p:txBody>
          <a:bodyPr wrap="square" rtlCol="0">
            <a:spAutoFit/>
          </a:bodyPr>
          <a:lstStyle/>
          <a:p>
            <a:pPr algn="ctr"/>
            <a:r>
              <a:rPr lang="en-CA" sz="4000" b="1" dirty="0">
                <a:latin typeface="AndesSemiBold" panose="02000000000000000000" pitchFamily="2" charset="0"/>
              </a:rPr>
              <a:t>Turn Taking…</a:t>
            </a:r>
          </a:p>
        </p:txBody>
      </p:sp>
      <p:sp>
        <p:nvSpPr>
          <p:cNvPr id="2" name="Slide Number Placeholder 1">
            <a:extLst>
              <a:ext uri="{FF2B5EF4-FFF2-40B4-BE49-F238E27FC236}">
                <a16:creationId xmlns:a16="http://schemas.microsoft.com/office/drawing/2014/main" xmlns="" id="{D022534E-4C0A-EA4B-805B-0A53F8AC26AD}"/>
              </a:ext>
            </a:extLst>
          </p:cNvPr>
          <p:cNvSpPr>
            <a:spLocks noGrp="1"/>
          </p:cNvSpPr>
          <p:nvPr>
            <p:ph type="sldNum" sz="quarter" idx="12"/>
          </p:nvPr>
        </p:nvSpPr>
        <p:spPr/>
        <p:txBody>
          <a:bodyPr/>
          <a:lstStyle/>
          <a:p>
            <a:fld id="{FE0EAC0E-5168-4387-995B-DF845DAE16CB}" type="slidenum">
              <a:rPr lang="en-CA" smtClean="0"/>
              <a:t>36</a:t>
            </a:fld>
            <a:endParaRPr lang="en-CA" dirty="0"/>
          </a:p>
        </p:txBody>
      </p:sp>
      <p:sp>
        <p:nvSpPr>
          <p:cNvPr id="7" name="Rectangle 6">
            <a:extLst>
              <a:ext uri="{FF2B5EF4-FFF2-40B4-BE49-F238E27FC236}">
                <a16:creationId xmlns:a16="http://schemas.microsoft.com/office/drawing/2014/main" xmlns="" id="{583C9BFC-C904-4C11-B179-CFBB8D36DE2D}"/>
              </a:ext>
            </a:extLst>
          </p:cNvPr>
          <p:cNvSpPr/>
          <p:nvPr/>
        </p:nvSpPr>
        <p:spPr>
          <a:xfrm>
            <a:off x="6754331" y="2852050"/>
            <a:ext cx="4599469" cy="2143407"/>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Taking Turns and </a:t>
            </a:r>
            <a:r>
              <a:rPr lang="en-US" sz="2800" kern="1400" dirty="0" smtClean="0">
                <a:solidFill>
                  <a:srgbClr val="000000"/>
                </a:solidFill>
                <a:latin typeface="AndesBook" panose="02000000000000000000" pitchFamily="2" charset="0"/>
              </a:rPr>
              <a:t>waiting </a:t>
            </a:r>
            <a:r>
              <a:rPr lang="en-US" sz="2800" kern="1400" dirty="0">
                <a:solidFill>
                  <a:srgbClr val="000000"/>
                </a:solidFill>
                <a:latin typeface="AndesBook" panose="02000000000000000000" pitchFamily="2" charset="0"/>
              </a:rPr>
              <a:t>helps your child learn self-control and how to get along with others.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900" y="2069432"/>
            <a:ext cx="5231556" cy="3492342"/>
          </a:xfrm>
          <a:prstGeom prst="rect">
            <a:avLst/>
          </a:prstGeom>
        </p:spPr>
      </p:pic>
    </p:spTree>
    <p:extLst>
      <p:ext uri="{BB962C8B-B14F-4D97-AF65-F5344CB8AC3E}">
        <p14:creationId xmlns:p14="http://schemas.microsoft.com/office/powerpoint/2010/main" val="3031320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F6F90F1-9C37-484F-93E1-B4FB7AE84CDA}"/>
              </a:ext>
            </a:extLst>
          </p:cNvPr>
          <p:cNvPicPr>
            <a:picLocks noChangeAspect="1"/>
          </p:cNvPicPr>
          <p:nvPr/>
        </p:nvPicPr>
        <p:blipFill>
          <a:blip r:embed="rId3"/>
          <a:stretch>
            <a:fillRect/>
          </a:stretch>
        </p:blipFill>
        <p:spPr>
          <a:xfrm>
            <a:off x="17947" y="0"/>
            <a:ext cx="12206711" cy="6858000"/>
          </a:xfrm>
          <a:prstGeom prst="rect">
            <a:avLst/>
          </a:prstGeom>
        </p:spPr>
      </p:pic>
      <p:sp>
        <p:nvSpPr>
          <p:cNvPr id="7" name="TextBox 6">
            <a:extLst>
              <a:ext uri="{FF2B5EF4-FFF2-40B4-BE49-F238E27FC236}">
                <a16:creationId xmlns:a16="http://schemas.microsoft.com/office/drawing/2014/main" xmlns="" id="{5DF4A7EB-CF91-43C7-B3E8-AA3D8F5CB009}"/>
              </a:ext>
            </a:extLst>
          </p:cNvPr>
          <p:cNvSpPr txBox="1"/>
          <p:nvPr/>
        </p:nvSpPr>
        <p:spPr>
          <a:xfrm>
            <a:off x="4319455" y="278084"/>
            <a:ext cx="3272193" cy="707886"/>
          </a:xfrm>
          <a:prstGeom prst="rect">
            <a:avLst/>
          </a:prstGeom>
          <a:noFill/>
        </p:spPr>
        <p:txBody>
          <a:bodyPr wrap="square" rtlCol="0">
            <a:spAutoFit/>
          </a:bodyPr>
          <a:lstStyle/>
          <a:p>
            <a:r>
              <a:rPr lang="en-CA" sz="4000" b="1" dirty="0">
                <a:latin typeface="AndesSemiBold" panose="02000000000000000000" pitchFamily="2" charset="0"/>
              </a:rPr>
              <a:t>Allow Time…</a:t>
            </a:r>
          </a:p>
        </p:txBody>
      </p:sp>
      <p:sp>
        <p:nvSpPr>
          <p:cNvPr id="2" name="Slide Number Placeholder 1">
            <a:extLst>
              <a:ext uri="{FF2B5EF4-FFF2-40B4-BE49-F238E27FC236}">
                <a16:creationId xmlns:a16="http://schemas.microsoft.com/office/drawing/2014/main" xmlns="" id="{1952D173-62F8-7E4B-B869-609831C58B37}"/>
              </a:ext>
            </a:extLst>
          </p:cNvPr>
          <p:cNvSpPr>
            <a:spLocks noGrp="1"/>
          </p:cNvSpPr>
          <p:nvPr>
            <p:ph type="sldNum" sz="quarter" idx="12"/>
          </p:nvPr>
        </p:nvSpPr>
        <p:spPr/>
        <p:txBody>
          <a:bodyPr/>
          <a:lstStyle/>
          <a:p>
            <a:fld id="{FE0EAC0E-5168-4387-995B-DF845DAE16CB}" type="slidenum">
              <a:rPr lang="en-CA" smtClean="0"/>
              <a:t>37</a:t>
            </a:fld>
            <a:endParaRPr lang="en-CA"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604"/>
          <a:stretch/>
        </p:blipFill>
        <p:spPr>
          <a:xfrm>
            <a:off x="1106905" y="1765492"/>
            <a:ext cx="4593340" cy="4149537"/>
          </a:xfrm>
          <a:prstGeom prst="rect">
            <a:avLst/>
          </a:prstGeom>
        </p:spPr>
      </p:pic>
      <p:sp>
        <p:nvSpPr>
          <p:cNvPr id="9" name="Rectangle 8">
            <a:extLst>
              <a:ext uri="{FF2B5EF4-FFF2-40B4-BE49-F238E27FC236}">
                <a16:creationId xmlns:a16="http://schemas.microsoft.com/office/drawing/2014/main" xmlns="" id="{583C9BFC-C904-4C11-B179-CFBB8D36DE2D}"/>
              </a:ext>
            </a:extLst>
          </p:cNvPr>
          <p:cNvSpPr/>
          <p:nvPr/>
        </p:nvSpPr>
        <p:spPr>
          <a:xfrm>
            <a:off x="6583261" y="2957564"/>
            <a:ext cx="4435799" cy="2220351"/>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It may take your child 10-30 seconds to develop their idea.</a:t>
            </a:r>
          </a:p>
          <a:p>
            <a:pPr marL="457189" indent="-228594">
              <a:lnSpc>
                <a:spcPct val="119000"/>
              </a:lnSpc>
              <a:spcAft>
                <a:spcPts val="600"/>
              </a:spcAft>
            </a:pPr>
            <a:endParaRPr lang="en-US" sz="2800" kern="1400" dirty="0">
              <a:solidFill>
                <a:srgbClr val="000000"/>
              </a:solidFill>
              <a:latin typeface="AndesBook" panose="02000000000000000000" pitchFamily="2" charset="0"/>
            </a:endParaRPr>
          </a:p>
        </p:txBody>
      </p:sp>
    </p:spTree>
    <p:extLst>
      <p:ext uri="{BB962C8B-B14F-4D97-AF65-F5344CB8AC3E}">
        <p14:creationId xmlns:p14="http://schemas.microsoft.com/office/powerpoint/2010/main" val="3317203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A8F500A-0884-224A-9F6D-71C5A36BB41A}"/>
              </a:ext>
            </a:extLst>
          </p:cNvPr>
          <p:cNvPicPr>
            <a:picLocks noChangeAspect="1"/>
          </p:cNvPicPr>
          <p:nvPr/>
        </p:nvPicPr>
        <p:blipFill>
          <a:blip r:embed="rId3"/>
          <a:stretch>
            <a:fillRect/>
          </a:stretch>
        </p:blipFill>
        <p:spPr>
          <a:xfrm>
            <a:off x="3" y="0"/>
            <a:ext cx="12206711" cy="6858000"/>
          </a:xfrm>
          <a:prstGeom prst="rect">
            <a:avLst/>
          </a:prstGeom>
        </p:spPr>
      </p:pic>
      <p:sp>
        <p:nvSpPr>
          <p:cNvPr id="7" name="TextBox 6">
            <a:extLst>
              <a:ext uri="{FF2B5EF4-FFF2-40B4-BE49-F238E27FC236}">
                <a16:creationId xmlns:a16="http://schemas.microsoft.com/office/drawing/2014/main" xmlns="" id="{5DF4A7EB-CF91-43C7-B3E8-AA3D8F5CB009}"/>
              </a:ext>
            </a:extLst>
          </p:cNvPr>
          <p:cNvSpPr txBox="1"/>
          <p:nvPr/>
        </p:nvSpPr>
        <p:spPr>
          <a:xfrm>
            <a:off x="3622375" y="353305"/>
            <a:ext cx="4961966" cy="707886"/>
          </a:xfrm>
          <a:prstGeom prst="rect">
            <a:avLst/>
          </a:prstGeom>
          <a:noFill/>
        </p:spPr>
        <p:txBody>
          <a:bodyPr wrap="square" rtlCol="0">
            <a:spAutoFit/>
          </a:bodyPr>
          <a:lstStyle/>
          <a:p>
            <a:r>
              <a:rPr lang="en-CA" sz="4000" b="1" dirty="0" smtClean="0">
                <a:latin typeface="AndesSemiBold" panose="02000000000000000000" pitchFamily="2" charset="0"/>
              </a:rPr>
              <a:t>Limit </a:t>
            </a:r>
            <a:r>
              <a:rPr lang="en-CA" sz="4000" b="1" dirty="0">
                <a:latin typeface="AndesSemiBold" panose="02000000000000000000" pitchFamily="2" charset="0"/>
              </a:rPr>
              <a:t>Questions</a:t>
            </a:r>
          </a:p>
        </p:txBody>
      </p:sp>
      <p:pic>
        <p:nvPicPr>
          <p:cNvPr id="4" name="Picture 3">
            <a:extLst>
              <a:ext uri="{FF2B5EF4-FFF2-40B4-BE49-F238E27FC236}">
                <a16:creationId xmlns:a16="http://schemas.microsoft.com/office/drawing/2014/main" xmlns="" id="{70F3ADFF-10F0-B841-8965-5B9DABF81D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53" y="1653541"/>
            <a:ext cx="4729998" cy="4429335"/>
          </a:xfrm>
          <a:prstGeom prst="rect">
            <a:avLst/>
          </a:prstGeom>
        </p:spPr>
      </p:pic>
      <p:sp>
        <p:nvSpPr>
          <p:cNvPr id="2" name="Slide Number Placeholder 1">
            <a:extLst>
              <a:ext uri="{FF2B5EF4-FFF2-40B4-BE49-F238E27FC236}">
                <a16:creationId xmlns:a16="http://schemas.microsoft.com/office/drawing/2014/main" xmlns="" id="{305BA422-C7D8-FA44-B3BE-7BD3B3A27267}"/>
              </a:ext>
            </a:extLst>
          </p:cNvPr>
          <p:cNvSpPr>
            <a:spLocks noGrp="1"/>
          </p:cNvSpPr>
          <p:nvPr>
            <p:ph type="sldNum" sz="quarter" idx="12"/>
          </p:nvPr>
        </p:nvSpPr>
        <p:spPr/>
        <p:txBody>
          <a:bodyPr/>
          <a:lstStyle/>
          <a:p>
            <a:fld id="{FE0EAC0E-5168-4387-995B-DF845DAE16CB}" type="slidenum">
              <a:rPr lang="en-CA" smtClean="0"/>
              <a:t>38</a:t>
            </a:fld>
            <a:endParaRPr lang="en-CA" dirty="0"/>
          </a:p>
        </p:txBody>
      </p:sp>
      <p:sp>
        <p:nvSpPr>
          <p:cNvPr id="8" name="Rectangle 7">
            <a:extLst>
              <a:ext uri="{FF2B5EF4-FFF2-40B4-BE49-F238E27FC236}">
                <a16:creationId xmlns:a16="http://schemas.microsoft.com/office/drawing/2014/main" xmlns="" id="{583C9BFC-C904-4C11-B179-CFBB8D36DE2D}"/>
              </a:ext>
            </a:extLst>
          </p:cNvPr>
          <p:cNvSpPr/>
          <p:nvPr/>
        </p:nvSpPr>
        <p:spPr>
          <a:xfrm>
            <a:off x="4596064" y="3429000"/>
            <a:ext cx="5558667" cy="1707583"/>
          </a:xfrm>
          <a:prstGeom prst="rect">
            <a:avLst/>
          </a:prstGeom>
        </p:spPr>
        <p:txBody>
          <a:bodyPr wrap="square">
            <a:spAutoFit/>
          </a:bodyPr>
          <a:lstStyle/>
          <a:p>
            <a:pPr marL="457189" indent="-228594" algn="ctr">
              <a:lnSpc>
                <a:spcPct val="119000"/>
              </a:lnSpc>
              <a:spcAft>
                <a:spcPts val="600"/>
              </a:spcAft>
            </a:pPr>
            <a:r>
              <a:rPr lang="en-US" sz="2800" kern="1400" dirty="0">
                <a:solidFill>
                  <a:srgbClr val="000000"/>
                </a:solidFill>
                <a:latin typeface="AndesBook" panose="02000000000000000000" pitchFamily="2" charset="0"/>
              </a:rPr>
              <a:t>   Limiting the amount of questions we ask our children.</a:t>
            </a:r>
          </a:p>
          <a:p>
            <a:pPr marL="457189" indent="-228594" algn="ctr">
              <a:lnSpc>
                <a:spcPct val="119000"/>
              </a:lnSpc>
              <a:spcAft>
                <a:spcPts val="600"/>
              </a:spcAft>
            </a:pPr>
            <a:endParaRPr lang="en-US" sz="2800" kern="1400" dirty="0">
              <a:solidFill>
                <a:srgbClr val="000000"/>
              </a:solidFill>
              <a:latin typeface="AndesBook" panose="02000000000000000000" pitchFamily="2" charset="0"/>
            </a:endParaRPr>
          </a:p>
        </p:txBody>
      </p:sp>
    </p:spTree>
    <p:extLst>
      <p:ext uri="{BB962C8B-B14F-4D97-AF65-F5344CB8AC3E}">
        <p14:creationId xmlns:p14="http://schemas.microsoft.com/office/powerpoint/2010/main" val="1380635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77F1511-70B7-4342-9CBF-58E1FDE5D67D}"/>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4" name="TextBox 3"/>
          <p:cNvSpPr txBox="1"/>
          <p:nvPr/>
        </p:nvSpPr>
        <p:spPr>
          <a:xfrm>
            <a:off x="1010142" y="212449"/>
            <a:ext cx="8015592" cy="707886"/>
          </a:xfrm>
          <a:prstGeom prst="rect">
            <a:avLst/>
          </a:prstGeom>
          <a:noFill/>
        </p:spPr>
        <p:txBody>
          <a:bodyPr wrap="square" rtlCol="0">
            <a:spAutoFit/>
          </a:bodyPr>
          <a:lstStyle/>
          <a:p>
            <a:r>
              <a:rPr lang="en-US" sz="4000" b="1" dirty="0">
                <a:latin typeface="AndesSemiBold" panose="02000000000000000000" pitchFamily="2" charset="0"/>
              </a:rPr>
              <a:t>May I have your attention… Please!</a:t>
            </a:r>
          </a:p>
        </p:txBody>
      </p:sp>
      <p:sp>
        <p:nvSpPr>
          <p:cNvPr id="2" name="Slide Number Placeholder 1">
            <a:extLst>
              <a:ext uri="{FF2B5EF4-FFF2-40B4-BE49-F238E27FC236}">
                <a16:creationId xmlns:a16="http://schemas.microsoft.com/office/drawing/2014/main" xmlns="" id="{4E18AA54-02F1-5246-A25C-79AF84A84FC6}"/>
              </a:ext>
            </a:extLst>
          </p:cNvPr>
          <p:cNvSpPr>
            <a:spLocks noGrp="1"/>
          </p:cNvSpPr>
          <p:nvPr>
            <p:ph type="sldNum" sz="quarter" idx="12"/>
          </p:nvPr>
        </p:nvSpPr>
        <p:spPr/>
        <p:txBody>
          <a:bodyPr/>
          <a:lstStyle/>
          <a:p>
            <a:fld id="{FE0EAC0E-5168-4387-995B-DF845DAE16CB}" type="slidenum">
              <a:rPr lang="en-CA" smtClean="0"/>
              <a:t>3</a:t>
            </a:fld>
            <a:endParaRPr lang="en-CA" dirty="0"/>
          </a:p>
        </p:txBody>
      </p:sp>
      <p:pic>
        <p:nvPicPr>
          <p:cNvPr id="7" name="Picture 6">
            <a:extLst>
              <a:ext uri="{FF2B5EF4-FFF2-40B4-BE49-F238E27FC236}">
                <a16:creationId xmlns:a16="http://schemas.microsoft.com/office/drawing/2014/main" xmlns="" id="{89DA6B64-0801-984A-9744-07F6BD0F461D}"/>
              </a:ext>
            </a:extLst>
          </p:cNvPr>
          <p:cNvPicPr>
            <a:picLocks noChangeAspect="1"/>
          </p:cNvPicPr>
          <p:nvPr/>
        </p:nvPicPr>
        <p:blipFill>
          <a:blip r:embed="rId4"/>
          <a:stretch>
            <a:fillRect/>
          </a:stretch>
        </p:blipFill>
        <p:spPr>
          <a:xfrm>
            <a:off x="2762250" y="1396637"/>
            <a:ext cx="6115050" cy="4609242"/>
          </a:xfrm>
          <a:prstGeom prst="rect">
            <a:avLst/>
          </a:prstGeom>
        </p:spPr>
      </p:pic>
    </p:spTree>
    <p:extLst>
      <p:ext uri="{BB962C8B-B14F-4D97-AF65-F5344CB8AC3E}">
        <p14:creationId xmlns:p14="http://schemas.microsoft.com/office/powerpoint/2010/main" val="40165813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E53D23-96A6-1944-946D-7BD02993D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 y="3"/>
            <a:ext cx="12233057" cy="6887743"/>
          </a:xfrm>
          <a:prstGeom prst="rect">
            <a:avLst/>
          </a:prstGeom>
        </p:spPr>
      </p:pic>
      <p:pic>
        <p:nvPicPr>
          <p:cNvPr id="5" name="Picture 4">
            <a:extLst>
              <a:ext uri="{FF2B5EF4-FFF2-40B4-BE49-F238E27FC236}">
                <a16:creationId xmlns:a16="http://schemas.microsoft.com/office/drawing/2014/main" xmlns="" id="{E3DE7C30-92CA-1642-B40D-B309680128C8}"/>
              </a:ext>
            </a:extLst>
          </p:cNvPr>
          <p:cNvPicPr>
            <a:picLocks noChangeAspect="1"/>
          </p:cNvPicPr>
          <p:nvPr/>
        </p:nvPicPr>
        <p:blipFill>
          <a:blip r:embed="rId4"/>
          <a:stretch>
            <a:fillRect/>
          </a:stretch>
        </p:blipFill>
        <p:spPr>
          <a:xfrm>
            <a:off x="-7354" y="0"/>
            <a:ext cx="12206711" cy="6858000"/>
          </a:xfrm>
          <a:prstGeom prst="rect">
            <a:avLst/>
          </a:prstGeom>
        </p:spPr>
      </p:pic>
      <p:sp>
        <p:nvSpPr>
          <p:cNvPr id="8" name="TextBox 7">
            <a:extLst>
              <a:ext uri="{FF2B5EF4-FFF2-40B4-BE49-F238E27FC236}">
                <a16:creationId xmlns:a16="http://schemas.microsoft.com/office/drawing/2014/main" xmlns="" id="{B6BDF2A3-478D-5D4F-8C02-AE552F100519}"/>
              </a:ext>
            </a:extLst>
          </p:cNvPr>
          <p:cNvSpPr txBox="1"/>
          <p:nvPr/>
        </p:nvSpPr>
        <p:spPr>
          <a:xfrm>
            <a:off x="1901952" y="360554"/>
            <a:ext cx="7185145" cy="707886"/>
          </a:xfrm>
          <a:prstGeom prst="rect">
            <a:avLst/>
          </a:prstGeom>
          <a:noFill/>
        </p:spPr>
        <p:txBody>
          <a:bodyPr wrap="square" rtlCol="0">
            <a:spAutoFit/>
          </a:bodyPr>
          <a:lstStyle/>
          <a:p>
            <a:r>
              <a:rPr lang="en-CA" sz="4000" b="1" dirty="0">
                <a:latin typeface="AndesSemiBold" panose="02000000000000000000" pitchFamily="2" charset="0"/>
              </a:rPr>
              <a:t>Building a Better Brain Bank</a:t>
            </a:r>
          </a:p>
        </p:txBody>
      </p:sp>
      <p:sp>
        <p:nvSpPr>
          <p:cNvPr id="4" name="Slide Number Placeholder 3">
            <a:extLst>
              <a:ext uri="{FF2B5EF4-FFF2-40B4-BE49-F238E27FC236}">
                <a16:creationId xmlns:a16="http://schemas.microsoft.com/office/drawing/2014/main" xmlns="" id="{ED91A3EB-53D3-9242-B0B1-767A4F29521A}"/>
              </a:ext>
            </a:extLst>
          </p:cNvPr>
          <p:cNvSpPr>
            <a:spLocks noGrp="1"/>
          </p:cNvSpPr>
          <p:nvPr>
            <p:ph type="sldNum" sz="quarter" idx="12"/>
          </p:nvPr>
        </p:nvSpPr>
        <p:spPr/>
        <p:txBody>
          <a:bodyPr/>
          <a:lstStyle/>
          <a:p>
            <a:fld id="{FE0EAC0E-5168-4387-995B-DF845DAE16CB}" type="slidenum">
              <a:rPr lang="en-CA" smtClean="0"/>
              <a:t>39</a:t>
            </a:fld>
            <a:endParaRPr lang="en-CA" dirty="0"/>
          </a:p>
        </p:txBody>
      </p:sp>
      <p:pic>
        <p:nvPicPr>
          <p:cNvPr id="7" name="Picture 6">
            <a:extLst>
              <a:ext uri="{FF2B5EF4-FFF2-40B4-BE49-F238E27FC236}">
                <a16:creationId xmlns:a16="http://schemas.microsoft.com/office/drawing/2014/main" xmlns="" id="{FD9A67BC-6DD4-7B45-AF95-E609E6092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7441" y="1204963"/>
            <a:ext cx="7185145" cy="5333951"/>
          </a:xfrm>
          <a:prstGeom prst="rect">
            <a:avLst/>
          </a:prstGeom>
        </p:spPr>
      </p:pic>
    </p:spTree>
    <p:extLst>
      <p:ext uri="{BB962C8B-B14F-4D97-AF65-F5344CB8AC3E}">
        <p14:creationId xmlns:p14="http://schemas.microsoft.com/office/powerpoint/2010/main" val="3183771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D8BC27F-5B45-6140-B7EA-E2724C508D37}"/>
              </a:ext>
            </a:extLst>
          </p:cNvPr>
          <p:cNvPicPr>
            <a:picLocks noChangeAspect="1"/>
          </p:cNvPicPr>
          <p:nvPr/>
        </p:nvPicPr>
        <p:blipFill>
          <a:blip r:embed="rId3"/>
          <a:stretch>
            <a:fillRect/>
          </a:stretch>
        </p:blipFill>
        <p:spPr>
          <a:xfrm>
            <a:off x="-14710" y="0"/>
            <a:ext cx="12206710" cy="6858000"/>
          </a:xfrm>
          <a:prstGeom prst="rect">
            <a:avLst/>
          </a:prstGeom>
        </p:spPr>
      </p:pic>
      <p:sp>
        <p:nvSpPr>
          <p:cNvPr id="2" name="Slide Number Placeholder 1">
            <a:extLst>
              <a:ext uri="{FF2B5EF4-FFF2-40B4-BE49-F238E27FC236}">
                <a16:creationId xmlns:a16="http://schemas.microsoft.com/office/drawing/2014/main" xmlns="" id="{82042B50-52D9-F948-B4CE-9C8A40F2A01B}"/>
              </a:ext>
            </a:extLst>
          </p:cNvPr>
          <p:cNvSpPr>
            <a:spLocks noGrp="1"/>
          </p:cNvSpPr>
          <p:nvPr>
            <p:ph type="sldNum" sz="quarter" idx="12"/>
          </p:nvPr>
        </p:nvSpPr>
        <p:spPr/>
        <p:txBody>
          <a:bodyPr/>
          <a:lstStyle/>
          <a:p>
            <a:fld id="{FE0EAC0E-5168-4387-995B-DF845DAE16CB}" type="slidenum">
              <a:rPr lang="en-CA" smtClean="0"/>
              <a:t>40</a:t>
            </a:fld>
            <a:endParaRPr lang="en-CA" dirty="0"/>
          </a:p>
        </p:txBody>
      </p:sp>
      <p:sp>
        <p:nvSpPr>
          <p:cNvPr id="6" name="TextBox 5">
            <a:extLst>
              <a:ext uri="{FF2B5EF4-FFF2-40B4-BE49-F238E27FC236}">
                <a16:creationId xmlns:a16="http://schemas.microsoft.com/office/drawing/2014/main" xmlns="" id="{C236DD11-6E51-F242-85BC-AE2D9A09892E}"/>
              </a:ext>
            </a:extLst>
          </p:cNvPr>
          <p:cNvSpPr txBox="1"/>
          <p:nvPr/>
        </p:nvSpPr>
        <p:spPr>
          <a:xfrm>
            <a:off x="3368953" y="347098"/>
            <a:ext cx="5136220" cy="707886"/>
          </a:xfrm>
          <a:prstGeom prst="rect">
            <a:avLst/>
          </a:prstGeom>
          <a:noFill/>
        </p:spPr>
        <p:txBody>
          <a:bodyPr wrap="square" rtlCol="0">
            <a:spAutoFit/>
          </a:bodyPr>
          <a:lstStyle/>
          <a:p>
            <a:pPr algn="ctr"/>
            <a:r>
              <a:rPr lang="en-CA" sz="4000" b="1" dirty="0" smtClean="0">
                <a:latin typeface="AndesSemiBold" panose="02000000000000000000" pitchFamily="2" charset="0"/>
              </a:rPr>
              <a:t>Video</a:t>
            </a:r>
            <a:endParaRPr lang="en-CA" sz="4000" b="1" dirty="0">
              <a:latin typeface="AndesSemiBold" panose="02000000000000000000" pitchFamily="2" charset="0"/>
            </a:endParaRPr>
          </a:p>
        </p:txBody>
      </p:sp>
      <p:sp>
        <p:nvSpPr>
          <p:cNvPr id="8" name="TextBox 7">
            <a:hlinkClick r:id="rId4"/>
          </p:cNvPr>
          <p:cNvSpPr txBox="1"/>
          <p:nvPr/>
        </p:nvSpPr>
        <p:spPr>
          <a:xfrm>
            <a:off x="2000589" y="2468614"/>
            <a:ext cx="8205537" cy="2677656"/>
          </a:xfrm>
          <a:prstGeom prst="rect">
            <a:avLst/>
          </a:prstGeom>
          <a:noFill/>
          <a:ln w="38100">
            <a:noFill/>
          </a:ln>
        </p:spPr>
        <p:txBody>
          <a:bodyPr wrap="square" rtlCol="0">
            <a:spAutoFit/>
          </a:bodyPr>
          <a:lstStyle/>
          <a:p>
            <a:pPr algn="ctr"/>
            <a:endParaRPr lang="en-US" sz="2800" b="1" dirty="0" smtClean="0">
              <a:latin typeface="Andes Book" panose="02000000000000000000" pitchFamily="50" charset="0"/>
            </a:endParaRPr>
          </a:p>
          <a:p>
            <a:pPr algn="ctr"/>
            <a:r>
              <a:rPr lang="en-US" sz="2800" dirty="0" smtClean="0">
                <a:latin typeface="Andes Book" panose="02000000000000000000" pitchFamily="50" charset="0"/>
              </a:rPr>
              <a:t>You Tube (2007). </a:t>
            </a:r>
            <a:br>
              <a:rPr lang="en-US" sz="2800" dirty="0" smtClean="0">
                <a:latin typeface="Andes Book" panose="02000000000000000000" pitchFamily="50" charset="0"/>
              </a:rPr>
            </a:br>
            <a:r>
              <a:rPr lang="en-US" sz="2800" dirty="0" smtClean="0">
                <a:latin typeface="Andes Book" panose="02000000000000000000" pitchFamily="50" charset="0"/>
              </a:rPr>
              <a:t>Still </a:t>
            </a:r>
            <a:r>
              <a:rPr lang="en-US" sz="2800" dirty="0">
                <a:latin typeface="Andes Book" panose="02000000000000000000" pitchFamily="50" charset="0"/>
              </a:rPr>
              <a:t>Face Experiment: Dr. Edward </a:t>
            </a:r>
            <a:r>
              <a:rPr lang="en-US" sz="2800" dirty="0" err="1">
                <a:latin typeface="Andes Book" panose="02000000000000000000" pitchFamily="50" charset="0"/>
              </a:rPr>
              <a:t>Tronick</a:t>
            </a:r>
            <a:endParaRPr lang="en-US" sz="2800" dirty="0">
              <a:latin typeface="Andes Book" panose="02000000000000000000" pitchFamily="50" charset="0"/>
            </a:endParaRPr>
          </a:p>
          <a:p>
            <a:pPr algn="ctr"/>
            <a:r>
              <a:rPr lang="en-US" sz="2800" dirty="0" smtClean="0">
                <a:latin typeface="Andes Book" panose="02000000000000000000" pitchFamily="50" charset="0"/>
              </a:rPr>
              <a:t>[</a:t>
            </a:r>
            <a:r>
              <a:rPr lang="en-US" sz="2800" dirty="0">
                <a:latin typeface="Andes Book" panose="02000000000000000000" pitchFamily="50" charset="0"/>
              </a:rPr>
              <a:t>Video file]. </a:t>
            </a:r>
            <a:r>
              <a:rPr lang="en-US" sz="2800" dirty="0" smtClean="0">
                <a:latin typeface="Andes Book" panose="02000000000000000000" pitchFamily="50" charset="0"/>
              </a:rPr>
              <a:t>Retrieved from:</a:t>
            </a:r>
          </a:p>
          <a:p>
            <a:pPr algn="ctr"/>
            <a:endParaRPr lang="en-US" sz="2800" dirty="0" smtClean="0">
              <a:latin typeface="Andes Book" panose="02000000000000000000" pitchFamily="50" charset="0"/>
            </a:endParaRPr>
          </a:p>
          <a:p>
            <a:pPr algn="ctr"/>
            <a:r>
              <a:rPr lang="en-US" sz="2800" dirty="0">
                <a:latin typeface="Andes Book" panose="02000000000000000000" pitchFamily="50" charset="0"/>
                <a:hlinkClick r:id="rId4"/>
              </a:rPr>
              <a:t>https://www.youtube.com/watch?v=apzXGEbZht0</a:t>
            </a:r>
            <a:endParaRPr lang="en-CA" dirty="0"/>
          </a:p>
        </p:txBody>
      </p:sp>
    </p:spTree>
    <p:extLst>
      <p:ext uri="{BB962C8B-B14F-4D97-AF65-F5344CB8AC3E}">
        <p14:creationId xmlns:p14="http://schemas.microsoft.com/office/powerpoint/2010/main" val="2346612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787279-C5F8-AC49-8584-B50FCD415912}"/>
              </a:ext>
            </a:extLst>
          </p:cNvPr>
          <p:cNvPicPr>
            <a:picLocks noChangeAspect="1"/>
          </p:cNvPicPr>
          <p:nvPr/>
        </p:nvPicPr>
        <p:blipFill>
          <a:blip r:embed="rId3"/>
          <a:stretch>
            <a:fillRect/>
          </a:stretch>
        </p:blipFill>
        <p:spPr>
          <a:xfrm>
            <a:off x="-7354" y="0"/>
            <a:ext cx="12206711" cy="6858000"/>
          </a:xfrm>
          <a:prstGeom prst="rect">
            <a:avLst/>
          </a:prstGeom>
        </p:spPr>
      </p:pic>
      <p:sp>
        <p:nvSpPr>
          <p:cNvPr id="3" name="TextBox 2">
            <a:extLst>
              <a:ext uri="{FF2B5EF4-FFF2-40B4-BE49-F238E27FC236}">
                <a16:creationId xmlns:a16="http://schemas.microsoft.com/office/drawing/2014/main" xmlns="" id="{B551B914-A1C9-407E-AEC5-8BD0455A8AFB}"/>
              </a:ext>
            </a:extLst>
          </p:cNvPr>
          <p:cNvSpPr txBox="1"/>
          <p:nvPr/>
        </p:nvSpPr>
        <p:spPr>
          <a:xfrm>
            <a:off x="2698867" y="3244814"/>
            <a:ext cx="6794268" cy="1015663"/>
          </a:xfrm>
          <a:prstGeom prst="rect">
            <a:avLst/>
          </a:prstGeom>
          <a:noFill/>
        </p:spPr>
        <p:txBody>
          <a:bodyPr wrap="square" rtlCol="0">
            <a:spAutoFit/>
          </a:bodyPr>
          <a:lstStyle/>
          <a:p>
            <a:pPr algn="ctr"/>
            <a:r>
              <a:rPr lang="en-CA" sz="6000" b="1" dirty="0">
                <a:latin typeface="Andes Bold" panose="02000000000000000000" pitchFamily="2" charset="0"/>
              </a:rPr>
              <a:t>Let’s Practice</a:t>
            </a:r>
          </a:p>
        </p:txBody>
      </p:sp>
      <p:sp>
        <p:nvSpPr>
          <p:cNvPr id="2" name="Slide Number Placeholder 1">
            <a:extLst>
              <a:ext uri="{FF2B5EF4-FFF2-40B4-BE49-F238E27FC236}">
                <a16:creationId xmlns:a16="http://schemas.microsoft.com/office/drawing/2014/main" xmlns="" id="{3081DAED-2063-114A-9100-5E3AAD5E1777}"/>
              </a:ext>
            </a:extLst>
          </p:cNvPr>
          <p:cNvSpPr>
            <a:spLocks noGrp="1"/>
          </p:cNvSpPr>
          <p:nvPr>
            <p:ph type="sldNum" sz="quarter" idx="12"/>
          </p:nvPr>
        </p:nvSpPr>
        <p:spPr/>
        <p:txBody>
          <a:bodyPr/>
          <a:lstStyle/>
          <a:p>
            <a:fld id="{FE0EAC0E-5168-4387-995B-DF845DAE16CB}" type="slidenum">
              <a:rPr lang="en-CA" smtClean="0"/>
              <a:t>41</a:t>
            </a:fld>
            <a:endParaRPr lang="en-CA" dirty="0"/>
          </a:p>
        </p:txBody>
      </p:sp>
    </p:spTree>
    <p:extLst>
      <p:ext uri="{BB962C8B-B14F-4D97-AF65-F5344CB8AC3E}">
        <p14:creationId xmlns:p14="http://schemas.microsoft.com/office/powerpoint/2010/main" val="2718621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9155" y="551120"/>
            <a:ext cx="9946309" cy="707886"/>
          </a:xfrm>
          <a:prstGeom prst="rect">
            <a:avLst/>
          </a:prstGeom>
          <a:noFill/>
        </p:spPr>
        <p:txBody>
          <a:bodyPr wrap="square" rtlCol="0">
            <a:spAutoFit/>
          </a:bodyPr>
          <a:lstStyle/>
          <a:p>
            <a:r>
              <a:rPr lang="en-US" sz="4000" b="1" dirty="0"/>
              <a:t>       </a:t>
            </a:r>
          </a:p>
        </p:txBody>
      </p:sp>
      <p:pic>
        <p:nvPicPr>
          <p:cNvPr id="12" name="Picture 11">
            <a:extLst>
              <a:ext uri="{FF2B5EF4-FFF2-40B4-BE49-F238E27FC236}">
                <a16:creationId xmlns:a16="http://schemas.microsoft.com/office/drawing/2014/main" xmlns="" id="{6E08A1E0-9517-9D4F-A402-C171AEA0F494}"/>
              </a:ext>
            </a:extLst>
          </p:cNvPr>
          <p:cNvPicPr>
            <a:picLocks noChangeAspect="1"/>
          </p:cNvPicPr>
          <p:nvPr/>
        </p:nvPicPr>
        <p:blipFill>
          <a:blip r:embed="rId3"/>
          <a:stretch>
            <a:fillRect/>
          </a:stretch>
        </p:blipFill>
        <p:spPr>
          <a:xfrm>
            <a:off x="3" y="0"/>
            <a:ext cx="12206711" cy="6858000"/>
          </a:xfrm>
          <a:prstGeom prst="rect">
            <a:avLst/>
          </a:prstGeom>
        </p:spPr>
      </p:pic>
      <p:sp>
        <p:nvSpPr>
          <p:cNvPr id="2" name="Slide Number Placeholder 1">
            <a:extLst>
              <a:ext uri="{FF2B5EF4-FFF2-40B4-BE49-F238E27FC236}">
                <a16:creationId xmlns:a16="http://schemas.microsoft.com/office/drawing/2014/main" xmlns="" id="{514E0D14-33BF-CD4A-9197-3D0D0E222A81}"/>
              </a:ext>
            </a:extLst>
          </p:cNvPr>
          <p:cNvSpPr>
            <a:spLocks noGrp="1"/>
          </p:cNvSpPr>
          <p:nvPr>
            <p:ph type="sldNum" sz="quarter" idx="12"/>
          </p:nvPr>
        </p:nvSpPr>
        <p:spPr/>
        <p:txBody>
          <a:bodyPr/>
          <a:lstStyle/>
          <a:p>
            <a:fld id="{FE0EAC0E-5168-4387-995B-DF845DAE16CB}" type="slidenum">
              <a:rPr lang="en-CA" smtClean="0"/>
              <a:t>42</a:t>
            </a:fld>
            <a:endParaRPr lang="en-CA" dirty="0"/>
          </a:p>
        </p:txBody>
      </p:sp>
      <p:sp>
        <p:nvSpPr>
          <p:cNvPr id="10" name="TextBox 9">
            <a:extLst>
              <a:ext uri="{FF2B5EF4-FFF2-40B4-BE49-F238E27FC236}">
                <a16:creationId xmlns:a16="http://schemas.microsoft.com/office/drawing/2014/main" xmlns="" id="{7D70285E-75C8-F24B-ACD5-3B447407E025}"/>
              </a:ext>
            </a:extLst>
          </p:cNvPr>
          <p:cNvSpPr txBox="1"/>
          <p:nvPr/>
        </p:nvSpPr>
        <p:spPr>
          <a:xfrm>
            <a:off x="3368953" y="347098"/>
            <a:ext cx="5136220" cy="707886"/>
          </a:xfrm>
          <a:prstGeom prst="rect">
            <a:avLst/>
          </a:prstGeom>
          <a:noFill/>
        </p:spPr>
        <p:txBody>
          <a:bodyPr wrap="square" rtlCol="0">
            <a:spAutoFit/>
          </a:bodyPr>
          <a:lstStyle/>
          <a:p>
            <a:r>
              <a:rPr lang="en-CA" sz="4000" b="1" dirty="0">
                <a:latin typeface="AndesSemiBold" panose="02000000000000000000" pitchFamily="2" charset="0"/>
              </a:rPr>
              <a:t> Connect and Reflect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57" y="2518460"/>
            <a:ext cx="5197643" cy="346509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420" y="1696452"/>
            <a:ext cx="5197643" cy="3465095"/>
          </a:xfrm>
          <a:prstGeom prst="rect">
            <a:avLst/>
          </a:prstGeom>
        </p:spPr>
      </p:pic>
    </p:spTree>
    <p:extLst>
      <p:ext uri="{BB962C8B-B14F-4D97-AF65-F5344CB8AC3E}">
        <p14:creationId xmlns:p14="http://schemas.microsoft.com/office/powerpoint/2010/main" val="3862416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692" y="414477"/>
            <a:ext cx="9946309" cy="707886"/>
          </a:xfrm>
          <a:prstGeom prst="rect">
            <a:avLst/>
          </a:prstGeom>
          <a:noFill/>
        </p:spPr>
        <p:txBody>
          <a:bodyPr wrap="square" rtlCol="0">
            <a:spAutoFit/>
          </a:bodyPr>
          <a:lstStyle/>
          <a:p>
            <a:r>
              <a:rPr lang="en-US" sz="4000" b="1" dirty="0"/>
              <a:t>       </a:t>
            </a:r>
          </a:p>
        </p:txBody>
      </p:sp>
      <p:pic>
        <p:nvPicPr>
          <p:cNvPr id="6" name="Picture 5">
            <a:extLst>
              <a:ext uri="{FF2B5EF4-FFF2-40B4-BE49-F238E27FC236}">
                <a16:creationId xmlns:a16="http://schemas.microsoft.com/office/drawing/2014/main" xmlns="" id="{AD39FADE-9502-974B-B24F-B9F84B9ADB00}"/>
              </a:ext>
            </a:extLst>
          </p:cNvPr>
          <p:cNvPicPr>
            <a:picLocks noChangeAspect="1"/>
          </p:cNvPicPr>
          <p:nvPr/>
        </p:nvPicPr>
        <p:blipFill>
          <a:blip r:embed="rId3"/>
          <a:stretch>
            <a:fillRect/>
          </a:stretch>
        </p:blipFill>
        <p:spPr>
          <a:xfrm>
            <a:off x="-7354" y="0"/>
            <a:ext cx="12206711" cy="6858000"/>
          </a:xfrm>
          <a:prstGeom prst="rect">
            <a:avLst/>
          </a:prstGeom>
        </p:spPr>
      </p:pic>
      <p:sp>
        <p:nvSpPr>
          <p:cNvPr id="9" name="TextBox 8">
            <a:extLst>
              <a:ext uri="{FF2B5EF4-FFF2-40B4-BE49-F238E27FC236}">
                <a16:creationId xmlns:a16="http://schemas.microsoft.com/office/drawing/2014/main" xmlns="" id="{5DF4A7EB-CF91-43C7-B3E8-AA3D8F5CB009}"/>
              </a:ext>
            </a:extLst>
          </p:cNvPr>
          <p:cNvSpPr txBox="1"/>
          <p:nvPr/>
        </p:nvSpPr>
        <p:spPr>
          <a:xfrm>
            <a:off x="2292676" y="329897"/>
            <a:ext cx="6720381" cy="707886"/>
          </a:xfrm>
          <a:prstGeom prst="rect">
            <a:avLst/>
          </a:prstGeom>
          <a:noFill/>
        </p:spPr>
        <p:txBody>
          <a:bodyPr wrap="square" rtlCol="0">
            <a:spAutoFit/>
          </a:bodyPr>
          <a:lstStyle/>
          <a:p>
            <a:r>
              <a:rPr lang="en-CA" sz="4000" b="1" dirty="0">
                <a:latin typeface="AndesSemiBold" panose="02000000000000000000" pitchFamily="2" charset="0"/>
              </a:rPr>
              <a:t>What is Child Directed Play?</a:t>
            </a:r>
          </a:p>
        </p:txBody>
      </p:sp>
      <p:sp>
        <p:nvSpPr>
          <p:cNvPr id="2" name="Slide Number Placeholder 1">
            <a:extLst>
              <a:ext uri="{FF2B5EF4-FFF2-40B4-BE49-F238E27FC236}">
                <a16:creationId xmlns:a16="http://schemas.microsoft.com/office/drawing/2014/main" xmlns="" id="{04EB34C0-F468-1747-B9D4-93B1EF8C7BE8}"/>
              </a:ext>
            </a:extLst>
          </p:cNvPr>
          <p:cNvSpPr>
            <a:spLocks noGrp="1"/>
          </p:cNvSpPr>
          <p:nvPr>
            <p:ph type="sldNum" sz="quarter" idx="12"/>
          </p:nvPr>
        </p:nvSpPr>
        <p:spPr/>
        <p:txBody>
          <a:bodyPr/>
          <a:lstStyle/>
          <a:p>
            <a:fld id="{FE0EAC0E-5168-4387-995B-DF845DAE16CB}" type="slidenum">
              <a:rPr lang="en-CA" smtClean="0"/>
              <a:t>43</a:t>
            </a:fld>
            <a:endParaRPr lang="en-CA" dirty="0"/>
          </a:p>
        </p:txBody>
      </p:sp>
      <p:sp>
        <p:nvSpPr>
          <p:cNvPr id="7" name="Rectangle 6">
            <a:extLst>
              <a:ext uri="{FF2B5EF4-FFF2-40B4-BE49-F238E27FC236}">
                <a16:creationId xmlns:a16="http://schemas.microsoft.com/office/drawing/2014/main" xmlns="" id="{583C9BFC-C904-4C11-B179-CFBB8D36DE2D}"/>
              </a:ext>
            </a:extLst>
          </p:cNvPr>
          <p:cNvSpPr/>
          <p:nvPr/>
        </p:nvSpPr>
        <p:spPr>
          <a:xfrm>
            <a:off x="6104626" y="2423694"/>
            <a:ext cx="5249174" cy="3132974"/>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Child-Directed play involves about 10-15 minutes of uninterrupted play with our child allowing them to take the lead and choosing the play activities.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036" y="1934118"/>
            <a:ext cx="4803965" cy="3622550"/>
          </a:xfrm>
          <a:prstGeom prst="rect">
            <a:avLst/>
          </a:prstGeom>
        </p:spPr>
      </p:pic>
    </p:spTree>
    <p:extLst>
      <p:ext uri="{BB962C8B-B14F-4D97-AF65-F5344CB8AC3E}">
        <p14:creationId xmlns:p14="http://schemas.microsoft.com/office/powerpoint/2010/main" val="469806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692" y="414477"/>
            <a:ext cx="9946309" cy="707886"/>
          </a:xfrm>
          <a:prstGeom prst="rect">
            <a:avLst/>
          </a:prstGeom>
          <a:noFill/>
        </p:spPr>
        <p:txBody>
          <a:bodyPr wrap="square" rtlCol="0">
            <a:spAutoFit/>
          </a:bodyPr>
          <a:lstStyle/>
          <a:p>
            <a:r>
              <a:rPr lang="en-US" sz="4000" b="1" dirty="0"/>
              <a:t>       </a:t>
            </a:r>
          </a:p>
        </p:txBody>
      </p:sp>
      <p:pic>
        <p:nvPicPr>
          <p:cNvPr id="6" name="Picture 5">
            <a:extLst>
              <a:ext uri="{FF2B5EF4-FFF2-40B4-BE49-F238E27FC236}">
                <a16:creationId xmlns:a16="http://schemas.microsoft.com/office/drawing/2014/main" xmlns="" id="{D54C440E-12F7-DB44-B1A0-28F22C47CA4D}"/>
              </a:ext>
            </a:extLst>
          </p:cNvPr>
          <p:cNvPicPr>
            <a:picLocks noChangeAspect="1"/>
          </p:cNvPicPr>
          <p:nvPr/>
        </p:nvPicPr>
        <p:blipFill>
          <a:blip r:embed="rId3"/>
          <a:stretch>
            <a:fillRect/>
          </a:stretch>
        </p:blipFill>
        <p:spPr>
          <a:xfrm>
            <a:off x="-14710" y="0"/>
            <a:ext cx="12206710" cy="6858000"/>
          </a:xfrm>
          <a:prstGeom prst="rect">
            <a:avLst/>
          </a:prstGeom>
        </p:spPr>
      </p:pic>
      <p:sp>
        <p:nvSpPr>
          <p:cNvPr id="9" name="TextBox 8">
            <a:extLst>
              <a:ext uri="{FF2B5EF4-FFF2-40B4-BE49-F238E27FC236}">
                <a16:creationId xmlns:a16="http://schemas.microsoft.com/office/drawing/2014/main" xmlns="" id="{5DF4A7EB-CF91-43C7-B3E8-AA3D8F5CB009}"/>
              </a:ext>
            </a:extLst>
          </p:cNvPr>
          <p:cNvSpPr txBox="1"/>
          <p:nvPr/>
        </p:nvSpPr>
        <p:spPr>
          <a:xfrm>
            <a:off x="1691746" y="310817"/>
            <a:ext cx="7508172" cy="707886"/>
          </a:xfrm>
          <a:prstGeom prst="rect">
            <a:avLst/>
          </a:prstGeom>
          <a:noFill/>
        </p:spPr>
        <p:txBody>
          <a:bodyPr wrap="square" rtlCol="0">
            <a:spAutoFit/>
          </a:bodyPr>
          <a:lstStyle/>
          <a:p>
            <a:r>
              <a:rPr lang="en-CA" sz="4000" b="1" dirty="0">
                <a:latin typeface="AndesSemiBold" panose="02000000000000000000" pitchFamily="2" charset="0"/>
              </a:rPr>
              <a:t>How To’s of Child Directed Play?</a:t>
            </a:r>
          </a:p>
        </p:txBody>
      </p:sp>
      <p:sp>
        <p:nvSpPr>
          <p:cNvPr id="2" name="Slide Number Placeholder 1">
            <a:extLst>
              <a:ext uri="{FF2B5EF4-FFF2-40B4-BE49-F238E27FC236}">
                <a16:creationId xmlns:a16="http://schemas.microsoft.com/office/drawing/2014/main" xmlns="" id="{32FDFE0F-9F52-FA4F-B08C-1012EE059B05}"/>
              </a:ext>
            </a:extLst>
          </p:cNvPr>
          <p:cNvSpPr>
            <a:spLocks noGrp="1"/>
          </p:cNvSpPr>
          <p:nvPr>
            <p:ph type="sldNum" sz="quarter" idx="12"/>
          </p:nvPr>
        </p:nvSpPr>
        <p:spPr/>
        <p:txBody>
          <a:bodyPr/>
          <a:lstStyle/>
          <a:p>
            <a:fld id="{FE0EAC0E-5168-4387-995B-DF845DAE16CB}" type="slidenum">
              <a:rPr lang="en-CA" smtClean="0"/>
              <a:t>44</a:t>
            </a:fld>
            <a:endParaRPr lang="en-CA" dirty="0"/>
          </a:p>
        </p:txBody>
      </p:sp>
      <p:sp>
        <p:nvSpPr>
          <p:cNvPr id="7" name="Rectangle 6">
            <a:extLst>
              <a:ext uri="{FF2B5EF4-FFF2-40B4-BE49-F238E27FC236}">
                <a16:creationId xmlns:a16="http://schemas.microsoft.com/office/drawing/2014/main" xmlns="" id="{583C9BFC-C904-4C11-B179-CFBB8D36DE2D}"/>
              </a:ext>
            </a:extLst>
          </p:cNvPr>
          <p:cNvSpPr/>
          <p:nvPr/>
        </p:nvSpPr>
        <p:spPr>
          <a:xfrm>
            <a:off x="364870" y="1872454"/>
            <a:ext cx="5559328" cy="4235455"/>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Your child will know that during this special playtime they will have your complete attention, where your are not distracted by the phone, other people, chores and you are emotionally available to </a:t>
            </a:r>
            <a:r>
              <a:rPr lang="en-US" sz="2800" kern="1400" dirty="0" smtClean="0">
                <a:solidFill>
                  <a:srgbClr val="000000"/>
                </a:solidFill>
                <a:latin typeface="AndesBook" panose="02000000000000000000" pitchFamily="2" charset="0"/>
              </a:rPr>
              <a:t>them.</a:t>
            </a:r>
            <a:endParaRPr lang="en-US" sz="2800" kern="1400" dirty="0">
              <a:solidFill>
                <a:srgbClr val="000000"/>
              </a:solidFill>
              <a:latin typeface="AndesBook" panose="02000000000000000000" pitchFamily="2" charset="0"/>
            </a:endParaRPr>
          </a:p>
          <a:p>
            <a:pPr marL="457189" indent="-228594">
              <a:lnSpc>
                <a:spcPct val="119000"/>
              </a:lnSpc>
              <a:spcAft>
                <a:spcPts val="600"/>
              </a:spcAft>
            </a:pPr>
            <a:endParaRPr lang="en-US" sz="2800" kern="1400" dirty="0">
              <a:solidFill>
                <a:srgbClr val="000000"/>
              </a:solidFill>
              <a:latin typeface="AndesBook"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507" y="2135413"/>
            <a:ext cx="5153293" cy="3435529"/>
          </a:xfrm>
          <a:prstGeom prst="rect">
            <a:avLst/>
          </a:prstGeom>
        </p:spPr>
      </p:pic>
    </p:spTree>
    <p:extLst>
      <p:ext uri="{BB962C8B-B14F-4D97-AF65-F5344CB8AC3E}">
        <p14:creationId xmlns:p14="http://schemas.microsoft.com/office/powerpoint/2010/main" val="526919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692" y="414477"/>
            <a:ext cx="9946309" cy="707886"/>
          </a:xfrm>
          <a:prstGeom prst="rect">
            <a:avLst/>
          </a:prstGeom>
          <a:noFill/>
        </p:spPr>
        <p:txBody>
          <a:bodyPr wrap="square" rtlCol="0">
            <a:spAutoFit/>
          </a:bodyPr>
          <a:lstStyle/>
          <a:p>
            <a:r>
              <a:rPr lang="en-US" sz="4000" b="1" dirty="0"/>
              <a:t>       </a:t>
            </a:r>
          </a:p>
        </p:txBody>
      </p:sp>
      <p:pic>
        <p:nvPicPr>
          <p:cNvPr id="6" name="Picture 5">
            <a:extLst>
              <a:ext uri="{FF2B5EF4-FFF2-40B4-BE49-F238E27FC236}">
                <a16:creationId xmlns:a16="http://schemas.microsoft.com/office/drawing/2014/main" xmlns="" id="{C53C00D5-7E54-204D-8FE2-A23F789B6406}"/>
              </a:ext>
            </a:extLst>
          </p:cNvPr>
          <p:cNvPicPr>
            <a:picLocks noChangeAspect="1"/>
          </p:cNvPicPr>
          <p:nvPr/>
        </p:nvPicPr>
        <p:blipFill>
          <a:blip r:embed="rId3"/>
          <a:stretch>
            <a:fillRect/>
          </a:stretch>
        </p:blipFill>
        <p:spPr>
          <a:xfrm>
            <a:off x="-7354" y="0"/>
            <a:ext cx="12206711" cy="6858000"/>
          </a:xfrm>
          <a:prstGeom prst="rect">
            <a:avLst/>
          </a:prstGeom>
        </p:spPr>
      </p:pic>
      <p:sp>
        <p:nvSpPr>
          <p:cNvPr id="9" name="TextBox 8">
            <a:extLst>
              <a:ext uri="{FF2B5EF4-FFF2-40B4-BE49-F238E27FC236}">
                <a16:creationId xmlns:a16="http://schemas.microsoft.com/office/drawing/2014/main" xmlns="" id="{5DF4A7EB-CF91-43C7-B3E8-AA3D8F5CB009}"/>
              </a:ext>
            </a:extLst>
          </p:cNvPr>
          <p:cNvSpPr txBox="1"/>
          <p:nvPr/>
        </p:nvSpPr>
        <p:spPr>
          <a:xfrm>
            <a:off x="1597271" y="323141"/>
            <a:ext cx="7578511" cy="707886"/>
          </a:xfrm>
          <a:prstGeom prst="rect">
            <a:avLst/>
          </a:prstGeom>
          <a:noFill/>
        </p:spPr>
        <p:txBody>
          <a:bodyPr wrap="square" rtlCol="0">
            <a:spAutoFit/>
          </a:bodyPr>
          <a:lstStyle/>
          <a:p>
            <a:r>
              <a:rPr lang="en-CA" sz="4000" b="1" dirty="0">
                <a:latin typeface="AndesSemiBold" panose="02000000000000000000" pitchFamily="2" charset="0"/>
              </a:rPr>
              <a:t>How To’s of Child Directed Play?</a:t>
            </a:r>
          </a:p>
        </p:txBody>
      </p:sp>
      <p:sp>
        <p:nvSpPr>
          <p:cNvPr id="2" name="Slide Number Placeholder 1">
            <a:extLst>
              <a:ext uri="{FF2B5EF4-FFF2-40B4-BE49-F238E27FC236}">
                <a16:creationId xmlns:a16="http://schemas.microsoft.com/office/drawing/2014/main" xmlns="" id="{2B76C2BF-C006-4C4D-AFE4-04661F3AC57F}"/>
              </a:ext>
            </a:extLst>
          </p:cNvPr>
          <p:cNvSpPr>
            <a:spLocks noGrp="1"/>
          </p:cNvSpPr>
          <p:nvPr>
            <p:ph type="sldNum" sz="quarter" idx="12"/>
          </p:nvPr>
        </p:nvSpPr>
        <p:spPr/>
        <p:txBody>
          <a:bodyPr/>
          <a:lstStyle/>
          <a:p>
            <a:fld id="{FE0EAC0E-5168-4387-995B-DF845DAE16CB}" type="slidenum">
              <a:rPr lang="en-CA" smtClean="0"/>
              <a:t>45</a:t>
            </a:fld>
            <a:endParaRPr lang="en-CA" dirty="0"/>
          </a:p>
        </p:txBody>
      </p:sp>
      <p:sp>
        <p:nvSpPr>
          <p:cNvPr id="7" name="Rectangle 6">
            <a:extLst>
              <a:ext uri="{FF2B5EF4-FFF2-40B4-BE49-F238E27FC236}">
                <a16:creationId xmlns:a16="http://schemas.microsoft.com/office/drawing/2014/main" xmlns="" id="{583C9BFC-C904-4C11-B179-CFBB8D36DE2D}"/>
              </a:ext>
            </a:extLst>
          </p:cNvPr>
          <p:cNvSpPr/>
          <p:nvPr/>
        </p:nvSpPr>
        <p:spPr>
          <a:xfrm>
            <a:off x="6948419" y="2803987"/>
            <a:ext cx="4454726" cy="2733121"/>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During this special playtime you are using all of your Connect and Reflect skills.</a:t>
            </a:r>
          </a:p>
          <a:p>
            <a:pPr marL="457189" indent="-228594">
              <a:lnSpc>
                <a:spcPct val="119000"/>
              </a:lnSpc>
              <a:spcAft>
                <a:spcPts val="600"/>
              </a:spcAft>
            </a:pPr>
            <a:endParaRPr lang="en-US" sz="2800" kern="1400" dirty="0">
              <a:solidFill>
                <a:srgbClr val="000000"/>
              </a:solidFill>
              <a:latin typeface="AndesBook" panose="02000000000000000000"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27" y="1849661"/>
            <a:ext cx="5905863" cy="3937242"/>
          </a:xfrm>
          <a:prstGeom prst="rect">
            <a:avLst/>
          </a:prstGeom>
        </p:spPr>
      </p:pic>
    </p:spTree>
    <p:extLst>
      <p:ext uri="{BB962C8B-B14F-4D97-AF65-F5344CB8AC3E}">
        <p14:creationId xmlns:p14="http://schemas.microsoft.com/office/powerpoint/2010/main" val="3862032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9B784ED-D7AF-F649-A7CD-AD4168754EA2}"/>
              </a:ext>
            </a:extLst>
          </p:cNvPr>
          <p:cNvPicPr>
            <a:picLocks noChangeAspect="1"/>
          </p:cNvPicPr>
          <p:nvPr/>
        </p:nvPicPr>
        <p:blipFill>
          <a:blip r:embed="rId5"/>
          <a:stretch>
            <a:fillRect/>
          </a:stretch>
        </p:blipFill>
        <p:spPr>
          <a:xfrm>
            <a:off x="0" y="-27967"/>
            <a:ext cx="12192000" cy="6858000"/>
          </a:xfrm>
          <a:prstGeom prst="rect">
            <a:avLst/>
          </a:prstGeom>
        </p:spPr>
      </p:pic>
      <p:sp>
        <p:nvSpPr>
          <p:cNvPr id="2" name="Slide Number Placeholder 1">
            <a:extLst>
              <a:ext uri="{FF2B5EF4-FFF2-40B4-BE49-F238E27FC236}">
                <a16:creationId xmlns:a16="http://schemas.microsoft.com/office/drawing/2014/main" xmlns="" id="{93C63A2E-0F7C-C942-9B2B-1D43B1DC00A8}"/>
              </a:ext>
            </a:extLst>
          </p:cNvPr>
          <p:cNvSpPr>
            <a:spLocks noGrp="1"/>
          </p:cNvSpPr>
          <p:nvPr>
            <p:ph type="sldNum" sz="quarter" idx="12"/>
          </p:nvPr>
        </p:nvSpPr>
        <p:spPr/>
        <p:txBody>
          <a:bodyPr/>
          <a:lstStyle/>
          <a:p>
            <a:fld id="{FE0EAC0E-5168-4387-995B-DF845DAE16CB}" type="slidenum">
              <a:rPr lang="en-CA" smtClean="0"/>
              <a:t>46</a:t>
            </a:fld>
            <a:endParaRPr lang="en-CA" dirty="0"/>
          </a:p>
        </p:txBody>
      </p:sp>
      <p:sp>
        <p:nvSpPr>
          <p:cNvPr id="9" name="TextBox 8">
            <a:extLst>
              <a:ext uri="{FF2B5EF4-FFF2-40B4-BE49-F238E27FC236}">
                <a16:creationId xmlns:a16="http://schemas.microsoft.com/office/drawing/2014/main" xmlns="" id="{B6216EBF-E517-404E-88B2-0C53A946A6AB}"/>
              </a:ext>
            </a:extLst>
          </p:cNvPr>
          <p:cNvSpPr txBox="1"/>
          <p:nvPr/>
        </p:nvSpPr>
        <p:spPr>
          <a:xfrm>
            <a:off x="3368953" y="347098"/>
            <a:ext cx="5136220" cy="707886"/>
          </a:xfrm>
          <a:prstGeom prst="rect">
            <a:avLst/>
          </a:prstGeom>
          <a:noFill/>
        </p:spPr>
        <p:txBody>
          <a:bodyPr wrap="square" rtlCol="0">
            <a:spAutoFit/>
          </a:bodyPr>
          <a:lstStyle/>
          <a:p>
            <a:r>
              <a:rPr lang="en-CA" sz="4000" b="1" dirty="0">
                <a:latin typeface="AndesSemiBold" panose="02000000000000000000" pitchFamily="2" charset="0"/>
              </a:rPr>
              <a:t> Child Directed Play</a:t>
            </a:r>
          </a:p>
        </p:txBody>
      </p:sp>
      <p:pic>
        <p:nvPicPr>
          <p:cNvPr id="3" name="IMG_0857">
            <a:hlinkClick r:id="" action="ppaction://media"/>
            <a:extLst>
              <a:ext uri="{FF2B5EF4-FFF2-40B4-BE49-F238E27FC236}">
                <a16:creationId xmlns:a16="http://schemas.microsoft.com/office/drawing/2014/main" xmlns="" id="{AA91E727-E346-4DC7-B85E-3BD05F8995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3645380" y="1462976"/>
            <a:ext cx="4892720" cy="4826865"/>
          </a:xfrm>
          <a:prstGeom prst="rect">
            <a:avLst/>
          </a:prstGeom>
        </p:spPr>
      </p:pic>
    </p:spTree>
    <p:extLst>
      <p:ext uri="{BB962C8B-B14F-4D97-AF65-F5344CB8AC3E}">
        <p14:creationId xmlns:p14="http://schemas.microsoft.com/office/powerpoint/2010/main" val="34154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692" y="414477"/>
            <a:ext cx="9946309" cy="707886"/>
          </a:xfrm>
          <a:prstGeom prst="rect">
            <a:avLst/>
          </a:prstGeom>
          <a:noFill/>
        </p:spPr>
        <p:txBody>
          <a:bodyPr wrap="square" rtlCol="0">
            <a:spAutoFit/>
          </a:bodyPr>
          <a:lstStyle/>
          <a:p>
            <a:r>
              <a:rPr lang="en-US" sz="4000" b="1" dirty="0"/>
              <a:t>       </a:t>
            </a:r>
          </a:p>
        </p:txBody>
      </p:sp>
      <p:pic>
        <p:nvPicPr>
          <p:cNvPr id="6" name="Picture 5">
            <a:extLst>
              <a:ext uri="{FF2B5EF4-FFF2-40B4-BE49-F238E27FC236}">
                <a16:creationId xmlns:a16="http://schemas.microsoft.com/office/drawing/2014/main" xmlns="" id="{D3DEA16B-9AD2-7243-8D55-CAF30E96B459}"/>
              </a:ext>
            </a:extLst>
          </p:cNvPr>
          <p:cNvPicPr>
            <a:picLocks noChangeAspect="1"/>
          </p:cNvPicPr>
          <p:nvPr/>
        </p:nvPicPr>
        <p:blipFill>
          <a:blip r:embed="rId3"/>
          <a:stretch>
            <a:fillRect/>
          </a:stretch>
        </p:blipFill>
        <p:spPr>
          <a:xfrm>
            <a:off x="-7354" y="0"/>
            <a:ext cx="12206711" cy="6858000"/>
          </a:xfrm>
          <a:prstGeom prst="rect">
            <a:avLst/>
          </a:prstGeom>
        </p:spPr>
      </p:pic>
      <p:sp>
        <p:nvSpPr>
          <p:cNvPr id="9" name="TextBox 8">
            <a:extLst>
              <a:ext uri="{FF2B5EF4-FFF2-40B4-BE49-F238E27FC236}">
                <a16:creationId xmlns:a16="http://schemas.microsoft.com/office/drawing/2014/main" xmlns="" id="{5DF4A7EB-CF91-43C7-B3E8-AA3D8F5CB009}"/>
              </a:ext>
            </a:extLst>
          </p:cNvPr>
          <p:cNvSpPr txBox="1"/>
          <p:nvPr/>
        </p:nvSpPr>
        <p:spPr>
          <a:xfrm>
            <a:off x="1915899" y="371754"/>
            <a:ext cx="7508172" cy="707886"/>
          </a:xfrm>
          <a:prstGeom prst="rect">
            <a:avLst/>
          </a:prstGeom>
          <a:noFill/>
        </p:spPr>
        <p:txBody>
          <a:bodyPr wrap="square" rtlCol="0">
            <a:spAutoFit/>
          </a:bodyPr>
          <a:lstStyle/>
          <a:p>
            <a:r>
              <a:rPr lang="en-CA" sz="4000" b="1" dirty="0">
                <a:latin typeface="AndesSemiBold" panose="02000000000000000000" pitchFamily="2" charset="0"/>
              </a:rPr>
              <a:t>How To’s of Child Directed Play?</a:t>
            </a:r>
          </a:p>
        </p:txBody>
      </p:sp>
      <p:sp>
        <p:nvSpPr>
          <p:cNvPr id="2" name="Slide Number Placeholder 1">
            <a:extLst>
              <a:ext uri="{FF2B5EF4-FFF2-40B4-BE49-F238E27FC236}">
                <a16:creationId xmlns:a16="http://schemas.microsoft.com/office/drawing/2014/main" xmlns="" id="{CFEB1ED3-EC45-0B4D-BD4C-291FBC32DFA1}"/>
              </a:ext>
            </a:extLst>
          </p:cNvPr>
          <p:cNvSpPr>
            <a:spLocks noGrp="1"/>
          </p:cNvSpPr>
          <p:nvPr>
            <p:ph type="sldNum" sz="quarter" idx="12"/>
          </p:nvPr>
        </p:nvSpPr>
        <p:spPr/>
        <p:txBody>
          <a:bodyPr/>
          <a:lstStyle/>
          <a:p>
            <a:fld id="{FE0EAC0E-5168-4387-995B-DF845DAE16CB}" type="slidenum">
              <a:rPr lang="en-CA" smtClean="0"/>
              <a:t>47</a:t>
            </a:fld>
            <a:endParaRPr lang="en-CA"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 t="-1" r="-6626" b="-14409"/>
          <a:stretch/>
        </p:blipFill>
        <p:spPr>
          <a:xfrm rot="557229">
            <a:off x="3266417" y="3810463"/>
            <a:ext cx="5992061" cy="2400635"/>
          </a:xfrm>
          <a:prstGeom prst="rect">
            <a:avLst/>
          </a:prstGeom>
        </p:spPr>
      </p:pic>
      <p:sp>
        <p:nvSpPr>
          <p:cNvPr id="7" name="Rectangle 6">
            <a:extLst>
              <a:ext uri="{FF2B5EF4-FFF2-40B4-BE49-F238E27FC236}">
                <a16:creationId xmlns:a16="http://schemas.microsoft.com/office/drawing/2014/main" xmlns="" id="{583C9BFC-C904-4C11-B179-CFBB8D36DE2D}"/>
              </a:ext>
            </a:extLst>
          </p:cNvPr>
          <p:cNvSpPr/>
          <p:nvPr/>
        </p:nvSpPr>
        <p:spPr>
          <a:xfrm>
            <a:off x="1140090" y="2362857"/>
            <a:ext cx="9422971" cy="1630639"/>
          </a:xfrm>
          <a:prstGeom prst="rect">
            <a:avLst/>
          </a:prstGeom>
        </p:spPr>
        <p:txBody>
          <a:bodyPr wrap="square">
            <a:spAutoFit/>
          </a:bodyPr>
          <a:lstStyle/>
          <a:p>
            <a:pPr marL="457189" indent="-228594">
              <a:lnSpc>
                <a:spcPct val="119000"/>
              </a:lnSpc>
              <a:spcAft>
                <a:spcPts val="600"/>
              </a:spcAft>
            </a:pPr>
            <a:r>
              <a:rPr lang="en-US" sz="2800" kern="1400" dirty="0">
                <a:solidFill>
                  <a:srgbClr val="000000"/>
                </a:solidFill>
                <a:latin typeface="AndesBook" panose="02000000000000000000" pitchFamily="2" charset="0"/>
              </a:rPr>
              <a:t>   As your child will probably not want this special playtime to end, use the Melvin Countdown for a five minute warning before the play is going to come to an end.</a:t>
            </a:r>
          </a:p>
        </p:txBody>
      </p:sp>
    </p:spTree>
    <p:extLst>
      <p:ext uri="{BB962C8B-B14F-4D97-AF65-F5344CB8AC3E}">
        <p14:creationId xmlns:p14="http://schemas.microsoft.com/office/powerpoint/2010/main" val="907329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692" y="414477"/>
            <a:ext cx="9946309" cy="707886"/>
          </a:xfrm>
          <a:prstGeom prst="rect">
            <a:avLst/>
          </a:prstGeom>
          <a:noFill/>
        </p:spPr>
        <p:txBody>
          <a:bodyPr wrap="square" rtlCol="0">
            <a:spAutoFit/>
          </a:bodyPr>
          <a:lstStyle/>
          <a:p>
            <a:r>
              <a:rPr lang="en-US" sz="4000" b="1" dirty="0"/>
              <a:t>       </a:t>
            </a:r>
          </a:p>
        </p:txBody>
      </p:sp>
      <p:pic>
        <p:nvPicPr>
          <p:cNvPr id="6" name="Picture 5">
            <a:extLst>
              <a:ext uri="{FF2B5EF4-FFF2-40B4-BE49-F238E27FC236}">
                <a16:creationId xmlns:a16="http://schemas.microsoft.com/office/drawing/2014/main" xmlns="" id="{D3DEA16B-9AD2-7243-8D55-CAF30E96B459}"/>
              </a:ext>
            </a:extLst>
          </p:cNvPr>
          <p:cNvPicPr>
            <a:picLocks noChangeAspect="1"/>
          </p:cNvPicPr>
          <p:nvPr/>
        </p:nvPicPr>
        <p:blipFill>
          <a:blip r:embed="rId3"/>
          <a:stretch>
            <a:fillRect/>
          </a:stretch>
        </p:blipFill>
        <p:spPr>
          <a:xfrm>
            <a:off x="-7354" y="0"/>
            <a:ext cx="12206711" cy="6858000"/>
          </a:xfrm>
          <a:prstGeom prst="rect">
            <a:avLst/>
          </a:prstGeom>
        </p:spPr>
      </p:pic>
      <p:sp>
        <p:nvSpPr>
          <p:cNvPr id="9" name="TextBox 8">
            <a:extLst>
              <a:ext uri="{FF2B5EF4-FFF2-40B4-BE49-F238E27FC236}">
                <a16:creationId xmlns:a16="http://schemas.microsoft.com/office/drawing/2014/main" xmlns="" id="{5DF4A7EB-CF91-43C7-B3E8-AA3D8F5CB009}"/>
              </a:ext>
            </a:extLst>
          </p:cNvPr>
          <p:cNvSpPr txBox="1"/>
          <p:nvPr/>
        </p:nvSpPr>
        <p:spPr>
          <a:xfrm>
            <a:off x="1915899" y="371754"/>
            <a:ext cx="7508172" cy="707886"/>
          </a:xfrm>
          <a:prstGeom prst="rect">
            <a:avLst/>
          </a:prstGeom>
          <a:noFill/>
        </p:spPr>
        <p:txBody>
          <a:bodyPr wrap="square" rtlCol="0">
            <a:spAutoFit/>
          </a:bodyPr>
          <a:lstStyle/>
          <a:p>
            <a:r>
              <a:rPr lang="en-CA" sz="4000" b="1" dirty="0">
                <a:latin typeface="AndesSemiBold" panose="02000000000000000000" pitchFamily="2" charset="0"/>
              </a:rPr>
              <a:t>How To’s of Child Directed Play?</a:t>
            </a:r>
          </a:p>
        </p:txBody>
      </p:sp>
      <p:sp>
        <p:nvSpPr>
          <p:cNvPr id="2" name="Slide Number Placeholder 1">
            <a:extLst>
              <a:ext uri="{FF2B5EF4-FFF2-40B4-BE49-F238E27FC236}">
                <a16:creationId xmlns:a16="http://schemas.microsoft.com/office/drawing/2014/main" xmlns="" id="{B311DA05-DF51-5047-885C-B82FE936202C}"/>
              </a:ext>
            </a:extLst>
          </p:cNvPr>
          <p:cNvSpPr>
            <a:spLocks noGrp="1"/>
          </p:cNvSpPr>
          <p:nvPr>
            <p:ph type="sldNum" sz="quarter" idx="12"/>
          </p:nvPr>
        </p:nvSpPr>
        <p:spPr/>
        <p:txBody>
          <a:bodyPr/>
          <a:lstStyle/>
          <a:p>
            <a:fld id="{FE0EAC0E-5168-4387-995B-DF845DAE16CB}" type="slidenum">
              <a:rPr lang="en-CA" smtClean="0"/>
              <a:t>48</a:t>
            </a:fld>
            <a:endParaRPr lang="en-C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875" y="1536840"/>
            <a:ext cx="4563112" cy="4629796"/>
          </a:xfrm>
          <a:prstGeom prst="rect">
            <a:avLst/>
          </a:prstGeom>
        </p:spPr>
      </p:pic>
    </p:spTree>
    <p:extLst>
      <p:ext uri="{BB962C8B-B14F-4D97-AF65-F5344CB8AC3E}">
        <p14:creationId xmlns:p14="http://schemas.microsoft.com/office/powerpoint/2010/main" val="447971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77F1511-70B7-4342-9CBF-58E1FDE5D67D}"/>
              </a:ext>
            </a:extLst>
          </p:cNvPr>
          <p:cNvPicPr>
            <a:picLocks noChangeAspect="1"/>
          </p:cNvPicPr>
          <p:nvPr/>
        </p:nvPicPr>
        <p:blipFill>
          <a:blip r:embed="rId3"/>
          <a:stretch>
            <a:fillRect/>
          </a:stretch>
        </p:blipFill>
        <p:spPr>
          <a:xfrm>
            <a:off x="-14711" y="0"/>
            <a:ext cx="12206711" cy="6858000"/>
          </a:xfrm>
          <a:prstGeom prst="rect">
            <a:avLst/>
          </a:prstGeom>
          <a:solidFill>
            <a:schemeClr val="accent4"/>
          </a:solidFill>
        </p:spPr>
      </p:pic>
      <p:sp>
        <p:nvSpPr>
          <p:cNvPr id="4" name="TextBox 3"/>
          <p:cNvSpPr txBox="1"/>
          <p:nvPr/>
        </p:nvSpPr>
        <p:spPr>
          <a:xfrm>
            <a:off x="3957131" y="344376"/>
            <a:ext cx="3725287" cy="707886"/>
          </a:xfrm>
          <a:prstGeom prst="rect">
            <a:avLst/>
          </a:prstGeom>
          <a:noFill/>
        </p:spPr>
        <p:txBody>
          <a:bodyPr wrap="square" rtlCol="0">
            <a:spAutoFit/>
          </a:bodyPr>
          <a:lstStyle/>
          <a:p>
            <a:r>
              <a:rPr lang="en-US" sz="4000" b="1" dirty="0">
                <a:latin typeface="AndesSemiBold" panose="02000000000000000000" pitchFamily="2" charset="0"/>
              </a:rPr>
              <a:t>Take a Breath!</a:t>
            </a:r>
          </a:p>
        </p:txBody>
      </p:sp>
      <p:sp>
        <p:nvSpPr>
          <p:cNvPr id="2" name="Slide Number Placeholder 1">
            <a:extLst>
              <a:ext uri="{FF2B5EF4-FFF2-40B4-BE49-F238E27FC236}">
                <a16:creationId xmlns:a16="http://schemas.microsoft.com/office/drawing/2014/main" xmlns="" id="{0E4B828E-028A-3541-A932-E29AE7CF6344}"/>
              </a:ext>
            </a:extLst>
          </p:cNvPr>
          <p:cNvSpPr>
            <a:spLocks noGrp="1"/>
          </p:cNvSpPr>
          <p:nvPr>
            <p:ph type="sldNum" sz="quarter" idx="12"/>
          </p:nvPr>
        </p:nvSpPr>
        <p:spPr/>
        <p:txBody>
          <a:bodyPr/>
          <a:lstStyle/>
          <a:p>
            <a:fld id="{FE0EAC0E-5168-4387-995B-DF845DAE16CB}" type="slidenum">
              <a:rPr lang="en-CA" smtClean="0"/>
              <a:t>4</a:t>
            </a:fld>
            <a:endParaRPr lang="en-CA" dirty="0"/>
          </a:p>
        </p:txBody>
      </p:sp>
      <p:pic>
        <p:nvPicPr>
          <p:cNvPr id="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53" y="2032904"/>
            <a:ext cx="6068897" cy="335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9569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1237CF5-A200-EB4B-9B43-E8C2A44F22F1}"/>
              </a:ext>
            </a:extLst>
          </p:cNvPr>
          <p:cNvPicPr>
            <a:picLocks noChangeAspect="1"/>
          </p:cNvPicPr>
          <p:nvPr/>
        </p:nvPicPr>
        <p:blipFill>
          <a:blip r:embed="rId3"/>
          <a:stretch>
            <a:fillRect/>
          </a:stretch>
        </p:blipFill>
        <p:spPr>
          <a:xfrm>
            <a:off x="-7356" y="0"/>
            <a:ext cx="12206711" cy="6858000"/>
          </a:xfrm>
          <a:prstGeom prst="rect">
            <a:avLst/>
          </a:prstGeom>
        </p:spPr>
      </p:pic>
      <p:sp>
        <p:nvSpPr>
          <p:cNvPr id="3" name="TextBox 2">
            <a:extLst>
              <a:ext uri="{FF2B5EF4-FFF2-40B4-BE49-F238E27FC236}">
                <a16:creationId xmlns:a16="http://schemas.microsoft.com/office/drawing/2014/main" xmlns="" id="{B551B914-A1C9-407E-AEC5-8BD0455A8AFB}"/>
              </a:ext>
            </a:extLst>
          </p:cNvPr>
          <p:cNvSpPr txBox="1"/>
          <p:nvPr/>
        </p:nvSpPr>
        <p:spPr>
          <a:xfrm>
            <a:off x="1028700" y="2659738"/>
            <a:ext cx="10711543" cy="2677656"/>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ndesBook" panose="02000000000000000000" pitchFamily="2" charset="0"/>
              </a:rPr>
              <a:t>Intentional Practice of Connect and Reflect Interactions </a:t>
            </a:r>
            <a:r>
              <a:rPr lang="en-CA" sz="2800" dirty="0" smtClean="0">
                <a:latin typeface="AndesBook" panose="02000000000000000000" pitchFamily="2" charset="0"/>
              </a:rPr>
              <a:t/>
            </a:r>
            <a:br>
              <a:rPr lang="en-CA" sz="2800" dirty="0" smtClean="0">
                <a:latin typeface="AndesBook" panose="02000000000000000000" pitchFamily="2" charset="0"/>
              </a:rPr>
            </a:br>
            <a:r>
              <a:rPr lang="en-CA" sz="2800" dirty="0" smtClean="0">
                <a:latin typeface="AndesBook" panose="02000000000000000000" pitchFamily="2" charset="0"/>
              </a:rPr>
              <a:t>through </a:t>
            </a:r>
            <a:r>
              <a:rPr lang="en-CA" sz="2800" dirty="0">
                <a:latin typeface="AndesBook" panose="02000000000000000000" pitchFamily="2" charset="0"/>
              </a:rPr>
              <a:t>everyday routines.</a:t>
            </a:r>
          </a:p>
          <a:p>
            <a:endParaRPr lang="en-CA" sz="2800" dirty="0">
              <a:latin typeface="AndesBook" panose="02000000000000000000" pitchFamily="2" charset="0"/>
              <a:sym typeface="Wingdings" panose="05000000000000000000" pitchFamily="2" charset="2"/>
            </a:endParaRPr>
          </a:p>
          <a:p>
            <a:pPr marL="457200" indent="-457200">
              <a:buFont typeface="Arial" panose="020B0604020202020204" pitchFamily="34" charset="0"/>
              <a:buChar char="•"/>
            </a:pPr>
            <a:r>
              <a:rPr lang="en-CA" sz="2800" dirty="0">
                <a:latin typeface="AndesBook" panose="02000000000000000000" pitchFamily="2" charset="0"/>
                <a:sym typeface="Wingdings" panose="05000000000000000000" pitchFamily="2" charset="2"/>
              </a:rPr>
              <a:t>Sing, read books, and/or oral story </a:t>
            </a:r>
            <a:r>
              <a:rPr lang="en-CA" sz="2800" dirty="0" smtClean="0">
                <a:latin typeface="AndesBook" panose="02000000000000000000" pitchFamily="2" charset="0"/>
                <a:sym typeface="Wingdings" panose="05000000000000000000" pitchFamily="2" charset="2"/>
              </a:rPr>
              <a:t>telling.</a:t>
            </a:r>
            <a:endParaRPr lang="en-CA" sz="2800" dirty="0">
              <a:latin typeface="AndesBook" panose="02000000000000000000" pitchFamily="2" charset="0"/>
              <a:sym typeface="Wingdings" panose="05000000000000000000" pitchFamily="2" charset="2"/>
            </a:endParaRPr>
          </a:p>
          <a:p>
            <a:pPr marL="457200" indent="-457200">
              <a:buFont typeface="Arial" panose="020B0604020202020204" pitchFamily="34" charset="0"/>
              <a:buChar char="•"/>
            </a:pPr>
            <a:endParaRPr lang="en-CA" sz="2800" dirty="0">
              <a:latin typeface="AndesBook" panose="02000000000000000000" pitchFamily="2" charset="0"/>
              <a:sym typeface="Wingdings" panose="05000000000000000000" pitchFamily="2" charset="2"/>
            </a:endParaRPr>
          </a:p>
          <a:p>
            <a:pPr marL="457200" indent="-457200">
              <a:buFont typeface="Arial" panose="020B0604020202020204" pitchFamily="34" charset="0"/>
              <a:buChar char="•"/>
            </a:pPr>
            <a:r>
              <a:rPr lang="en-CA" sz="2800" dirty="0">
                <a:latin typeface="AndesBook" panose="02000000000000000000" pitchFamily="2" charset="0"/>
              </a:rPr>
              <a:t>Practicing 5-10 minutes of child-directed play.</a:t>
            </a:r>
          </a:p>
        </p:txBody>
      </p:sp>
      <p:sp>
        <p:nvSpPr>
          <p:cNvPr id="4" name="TextBox 3">
            <a:extLst>
              <a:ext uri="{FF2B5EF4-FFF2-40B4-BE49-F238E27FC236}">
                <a16:creationId xmlns:a16="http://schemas.microsoft.com/office/drawing/2014/main" xmlns="" id="{5DF4A7EB-CF91-43C7-B3E8-AA3D8F5CB009}"/>
              </a:ext>
            </a:extLst>
          </p:cNvPr>
          <p:cNvSpPr txBox="1"/>
          <p:nvPr/>
        </p:nvSpPr>
        <p:spPr>
          <a:xfrm>
            <a:off x="4046371" y="431246"/>
            <a:ext cx="3034407" cy="707886"/>
          </a:xfrm>
          <a:prstGeom prst="rect">
            <a:avLst/>
          </a:prstGeom>
          <a:noFill/>
        </p:spPr>
        <p:txBody>
          <a:bodyPr wrap="square" rtlCol="0">
            <a:spAutoFit/>
          </a:bodyPr>
          <a:lstStyle/>
          <a:p>
            <a:r>
              <a:rPr lang="en-CA" sz="4000" b="1" dirty="0">
                <a:latin typeface="AndesSemiBold" panose="02000000000000000000" pitchFamily="2" charset="0"/>
              </a:rPr>
              <a:t>Homework…</a:t>
            </a:r>
          </a:p>
        </p:txBody>
      </p:sp>
      <p:sp>
        <p:nvSpPr>
          <p:cNvPr id="2" name="Slide Number Placeholder 1">
            <a:extLst>
              <a:ext uri="{FF2B5EF4-FFF2-40B4-BE49-F238E27FC236}">
                <a16:creationId xmlns:a16="http://schemas.microsoft.com/office/drawing/2014/main" xmlns="" id="{FA17FB1B-A4C5-EF44-A755-7BF7DE35D653}"/>
              </a:ext>
            </a:extLst>
          </p:cNvPr>
          <p:cNvSpPr>
            <a:spLocks noGrp="1"/>
          </p:cNvSpPr>
          <p:nvPr>
            <p:ph type="sldNum" sz="quarter" idx="12"/>
          </p:nvPr>
        </p:nvSpPr>
        <p:spPr/>
        <p:txBody>
          <a:bodyPr/>
          <a:lstStyle/>
          <a:p>
            <a:fld id="{FE0EAC0E-5168-4387-995B-DF845DAE16CB}" type="slidenum">
              <a:rPr lang="en-CA" smtClean="0"/>
              <a:t>49</a:t>
            </a:fld>
            <a:endParaRPr lang="en-CA" dirty="0"/>
          </a:p>
        </p:txBody>
      </p:sp>
    </p:spTree>
    <p:extLst>
      <p:ext uri="{BB962C8B-B14F-4D97-AF65-F5344CB8AC3E}">
        <p14:creationId xmlns:p14="http://schemas.microsoft.com/office/powerpoint/2010/main" val="3196345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0ED2B2-9A10-E04A-9D5A-AFA4D613CF6C}"/>
              </a:ext>
            </a:extLst>
          </p:cNvPr>
          <p:cNvPicPr>
            <a:picLocks noChangeAspect="1"/>
          </p:cNvPicPr>
          <p:nvPr/>
        </p:nvPicPr>
        <p:blipFill>
          <a:blip r:embed="rId3"/>
          <a:stretch>
            <a:fillRect/>
          </a:stretch>
        </p:blipFill>
        <p:spPr>
          <a:xfrm>
            <a:off x="-7354" y="0"/>
            <a:ext cx="12206711" cy="6858000"/>
          </a:xfrm>
          <a:prstGeom prst="rect">
            <a:avLst/>
          </a:prstGeom>
        </p:spPr>
      </p:pic>
      <p:sp>
        <p:nvSpPr>
          <p:cNvPr id="3" name="TextBox 2">
            <a:extLst>
              <a:ext uri="{FF2B5EF4-FFF2-40B4-BE49-F238E27FC236}">
                <a16:creationId xmlns:a16="http://schemas.microsoft.com/office/drawing/2014/main" xmlns="" id="{9640E89C-0427-406E-8246-E3A46843080D}"/>
              </a:ext>
            </a:extLst>
          </p:cNvPr>
          <p:cNvSpPr txBox="1"/>
          <p:nvPr/>
        </p:nvSpPr>
        <p:spPr>
          <a:xfrm>
            <a:off x="790358" y="328541"/>
            <a:ext cx="8077199" cy="707886"/>
          </a:xfrm>
          <a:prstGeom prst="rect">
            <a:avLst/>
          </a:prstGeom>
          <a:noFill/>
        </p:spPr>
        <p:txBody>
          <a:bodyPr wrap="square" rtlCol="0">
            <a:spAutoFit/>
          </a:bodyPr>
          <a:lstStyle/>
          <a:p>
            <a:r>
              <a:rPr lang="en-CA" sz="4000" b="1" dirty="0">
                <a:latin typeface="Andes Bold" panose="02000000000000000000" pitchFamily="2" charset="0"/>
              </a:rPr>
              <a:t>Self-Assessment…..Thank you!</a:t>
            </a:r>
          </a:p>
        </p:txBody>
      </p:sp>
      <p:pic>
        <p:nvPicPr>
          <p:cNvPr id="6" name="Picture 5">
            <a:extLst>
              <a:ext uri="{FF2B5EF4-FFF2-40B4-BE49-F238E27FC236}">
                <a16:creationId xmlns:a16="http://schemas.microsoft.com/office/drawing/2014/main" xmlns="" id="{3CA5D29E-C7FA-EE49-96FA-4A3CF5BC4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1875630"/>
            <a:ext cx="5581088" cy="4143167"/>
          </a:xfrm>
          <a:prstGeom prst="rect">
            <a:avLst/>
          </a:prstGeom>
        </p:spPr>
      </p:pic>
      <p:sp>
        <p:nvSpPr>
          <p:cNvPr id="5" name="Slide Number Placeholder 4">
            <a:extLst>
              <a:ext uri="{FF2B5EF4-FFF2-40B4-BE49-F238E27FC236}">
                <a16:creationId xmlns:a16="http://schemas.microsoft.com/office/drawing/2014/main" xmlns="" id="{6131A103-F552-CB49-8B66-5EE81850C70B}"/>
              </a:ext>
            </a:extLst>
          </p:cNvPr>
          <p:cNvSpPr>
            <a:spLocks noGrp="1"/>
          </p:cNvSpPr>
          <p:nvPr>
            <p:ph type="sldNum" sz="quarter" idx="12"/>
          </p:nvPr>
        </p:nvSpPr>
        <p:spPr/>
        <p:txBody>
          <a:bodyPr/>
          <a:lstStyle/>
          <a:p>
            <a:fld id="{FE0EAC0E-5168-4387-995B-DF845DAE16CB}" type="slidenum">
              <a:rPr lang="en-CA" smtClean="0"/>
              <a:t>50</a:t>
            </a:fld>
            <a:endParaRPr lang="en-CA" dirty="0"/>
          </a:p>
        </p:txBody>
      </p:sp>
      <p:pic>
        <p:nvPicPr>
          <p:cNvPr id="8" name="Picture 7">
            <a:extLst>
              <a:ext uri="{FF2B5EF4-FFF2-40B4-BE49-F238E27FC236}">
                <a16:creationId xmlns:a16="http://schemas.microsoft.com/office/drawing/2014/main" xmlns="" id="{B84E2699-01F4-D848-B8B0-E8DADF05744F}"/>
              </a:ext>
            </a:extLst>
          </p:cNvPr>
          <p:cNvPicPr>
            <a:picLocks noChangeAspect="1"/>
          </p:cNvPicPr>
          <p:nvPr/>
        </p:nvPicPr>
        <p:blipFill rotWithShape="1">
          <a:blip r:embed="rId5"/>
          <a:srcRect b="30720"/>
          <a:stretch/>
        </p:blipFill>
        <p:spPr>
          <a:xfrm>
            <a:off x="1090885" y="1542030"/>
            <a:ext cx="5005116" cy="4596125"/>
          </a:xfrm>
          <a:prstGeom prst="rect">
            <a:avLst/>
          </a:prstGeom>
        </p:spPr>
      </p:pic>
    </p:spTree>
    <p:extLst>
      <p:ext uri="{BB962C8B-B14F-4D97-AF65-F5344CB8AC3E}">
        <p14:creationId xmlns:p14="http://schemas.microsoft.com/office/powerpoint/2010/main" val="4132933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30ED2B2-9A10-E04A-9D5A-AFA4D613CF6C}"/>
              </a:ext>
            </a:extLst>
          </p:cNvPr>
          <p:cNvPicPr>
            <a:picLocks noChangeAspect="1"/>
          </p:cNvPicPr>
          <p:nvPr/>
        </p:nvPicPr>
        <p:blipFill>
          <a:blip r:embed="rId3"/>
          <a:stretch>
            <a:fillRect/>
          </a:stretch>
        </p:blipFill>
        <p:spPr>
          <a:xfrm>
            <a:off x="-7354" y="0"/>
            <a:ext cx="12206711" cy="6858000"/>
          </a:xfrm>
          <a:prstGeom prst="rect">
            <a:avLst/>
          </a:prstGeom>
        </p:spPr>
      </p:pic>
      <p:sp>
        <p:nvSpPr>
          <p:cNvPr id="7" name="TextBox 6"/>
          <p:cNvSpPr txBox="1"/>
          <p:nvPr/>
        </p:nvSpPr>
        <p:spPr>
          <a:xfrm>
            <a:off x="728662" y="372416"/>
            <a:ext cx="8720138" cy="707886"/>
          </a:xfrm>
          <a:prstGeom prst="rect">
            <a:avLst/>
          </a:prstGeom>
          <a:noFill/>
        </p:spPr>
        <p:txBody>
          <a:bodyPr wrap="square" rtlCol="0">
            <a:spAutoFit/>
          </a:bodyPr>
          <a:lstStyle/>
          <a:p>
            <a:pPr algn="ctr"/>
            <a:r>
              <a:rPr lang="en-CA" sz="4000" b="1" dirty="0" smtClean="0">
                <a:latin typeface="Andes Bold" panose="02000000000000000000" pitchFamily="50" charset="0"/>
              </a:rPr>
              <a:t>References: Module 1</a:t>
            </a:r>
            <a:endParaRPr lang="en-CA" sz="4000" b="1" dirty="0">
              <a:latin typeface="Andes Bold" panose="02000000000000000000" pitchFamily="50" charset="0"/>
            </a:endParaRPr>
          </a:p>
        </p:txBody>
      </p:sp>
      <p:sp>
        <p:nvSpPr>
          <p:cNvPr id="2" name="Rectangle 1"/>
          <p:cNvSpPr/>
          <p:nvPr/>
        </p:nvSpPr>
        <p:spPr>
          <a:xfrm>
            <a:off x="728662" y="2039541"/>
            <a:ext cx="10429875" cy="2031325"/>
          </a:xfrm>
          <a:prstGeom prst="rect">
            <a:avLst/>
          </a:prstGeom>
        </p:spPr>
        <p:txBody>
          <a:bodyPr wrap="square">
            <a:spAutoFit/>
          </a:bodyPr>
          <a:lstStyle/>
          <a:p>
            <a:pPr marL="285750" indent="-285750">
              <a:buFont typeface="Arial" panose="020B0604020202020204" pitchFamily="34" charset="0"/>
              <a:buChar char="•"/>
            </a:pPr>
            <a:endParaRPr lang="en-CA" dirty="0" smtClean="0"/>
          </a:p>
          <a:p>
            <a:r>
              <a:rPr lang="en-CA" dirty="0"/>
              <a:t> </a:t>
            </a:r>
          </a:p>
          <a:p>
            <a:r>
              <a:rPr lang="en-CA" dirty="0"/>
              <a:t> </a:t>
            </a:r>
          </a:p>
          <a:p>
            <a:endParaRPr lang="en-CA" dirty="0">
              <a:latin typeface="Andes Book" panose="02000000000000000000" pitchFamily="2" charset="0"/>
            </a:endParaRPr>
          </a:p>
          <a:p>
            <a:endParaRPr lang="en-US" dirty="0">
              <a:solidFill>
                <a:srgbClr val="333333"/>
              </a:solidFill>
            </a:endParaRPr>
          </a:p>
          <a:p>
            <a:endParaRPr lang="en-US" dirty="0">
              <a:solidFill>
                <a:srgbClr val="333333"/>
              </a:solidFill>
            </a:endParaRPr>
          </a:p>
          <a:p>
            <a:endParaRPr lang="en-US" dirty="0">
              <a:solidFill>
                <a:srgbClr val="333333"/>
              </a:solidFill>
            </a:endParaRPr>
          </a:p>
        </p:txBody>
      </p:sp>
      <p:sp>
        <p:nvSpPr>
          <p:cNvPr id="3" name="TextBox 2"/>
          <p:cNvSpPr txBox="1"/>
          <p:nvPr/>
        </p:nvSpPr>
        <p:spPr>
          <a:xfrm>
            <a:off x="728662" y="1444003"/>
            <a:ext cx="10701338" cy="5355312"/>
          </a:xfrm>
          <a:prstGeom prst="rect">
            <a:avLst/>
          </a:prstGeom>
          <a:noFill/>
        </p:spPr>
        <p:txBody>
          <a:bodyPr wrap="square" rtlCol="0">
            <a:spAutoFit/>
          </a:bodyPr>
          <a:lstStyle/>
          <a:p>
            <a:pPr marL="285750" indent="-285750">
              <a:buFont typeface="Arial" panose="020B0604020202020204" pitchFamily="34" charset="0"/>
              <a:buChar char="•"/>
            </a:pPr>
            <a:r>
              <a:rPr lang="en-CA" sz="1200" dirty="0">
                <a:latin typeface="Andes Book" panose="02000000000000000000" pitchFamily="50" charset="0"/>
              </a:rPr>
              <a:t>Centre on the Developing Child at Harvard University (2021). </a:t>
            </a:r>
            <a:r>
              <a:rPr lang="en-CA" sz="1200" i="1" dirty="0">
                <a:latin typeface="Andes Book" panose="02000000000000000000" pitchFamily="50" charset="0"/>
              </a:rPr>
              <a:t>3 Principles to Improve </a:t>
            </a:r>
            <a:br>
              <a:rPr lang="en-CA" sz="1200" i="1" dirty="0">
                <a:latin typeface="Andes Book" panose="02000000000000000000" pitchFamily="50" charset="0"/>
              </a:rPr>
            </a:br>
            <a:r>
              <a:rPr lang="en-CA" sz="1200" i="1" dirty="0">
                <a:latin typeface="Andes Book" panose="02000000000000000000" pitchFamily="50" charset="0"/>
              </a:rPr>
              <a:t>Outcomes for Children and Families. </a:t>
            </a:r>
            <a:r>
              <a:rPr lang="en-CA" sz="1200" dirty="0" smtClean="0">
                <a:latin typeface="Andes Book" panose="02000000000000000000" pitchFamily="50" charset="0"/>
              </a:rPr>
              <a:t>Retrieved from </a:t>
            </a:r>
            <a:r>
              <a:rPr lang="en-CA" sz="1200" dirty="0" smtClean="0">
                <a:latin typeface="Andes Book" panose="02000000000000000000" pitchFamily="50" charset="0"/>
                <a:hlinkClick r:id="rId4"/>
              </a:rPr>
              <a:t>http</a:t>
            </a:r>
            <a:r>
              <a:rPr lang="en-CA" sz="1200" dirty="0">
                <a:latin typeface="Andes Book" panose="02000000000000000000" pitchFamily="50" charset="0"/>
                <a:hlinkClick r:id="rId4"/>
              </a:rPr>
              <a:t>://www.developingchildharvard.edu</a:t>
            </a:r>
            <a:r>
              <a:rPr lang="en-CA" sz="1200" dirty="0">
                <a:latin typeface="Andes Book" panose="02000000000000000000" pitchFamily="50" charset="0"/>
              </a:rPr>
              <a:t> </a:t>
            </a:r>
            <a:endParaRPr lang="en-CA" sz="1200" dirty="0" smtClean="0">
              <a:latin typeface="Andes Book" panose="02000000000000000000" pitchFamily="50" charset="0"/>
            </a:endParaRPr>
          </a:p>
          <a:p>
            <a:pPr marL="285750" indent="-285750">
              <a:buFont typeface="Arial" panose="020B0604020202020204" pitchFamily="34" charset="0"/>
              <a:buChar char="•"/>
            </a:pPr>
            <a:r>
              <a:rPr lang="en-US" sz="1200" dirty="0" smtClean="0">
                <a:latin typeface="Andes Book" panose="02000000000000000000" pitchFamily="50" charset="0"/>
              </a:rPr>
              <a:t>Carnegie Foundation. (1918)</a:t>
            </a:r>
            <a:r>
              <a:rPr lang="en-US" sz="1200" dirty="0">
                <a:latin typeface="Andes Book" panose="02000000000000000000" pitchFamily="50" charset="0"/>
              </a:rPr>
              <a:t> </a:t>
            </a:r>
            <a:r>
              <a:rPr lang="en-US" sz="1200" i="1" dirty="0">
                <a:latin typeface="Andes Book" panose="02000000000000000000" pitchFamily="50" charset="0"/>
              </a:rPr>
              <a:t>A Study of Engineering Education</a:t>
            </a:r>
            <a:r>
              <a:rPr lang="en-US" sz="1200" dirty="0">
                <a:latin typeface="Andes Book" panose="02000000000000000000" pitchFamily="50" charset="0"/>
              </a:rPr>
              <a:t>, </a:t>
            </a:r>
            <a:r>
              <a:rPr lang="en-US" sz="1200" dirty="0" smtClean="0">
                <a:latin typeface="Andes Book" panose="02000000000000000000" pitchFamily="50" charset="0"/>
              </a:rPr>
              <a:t>Charles </a:t>
            </a:r>
            <a:r>
              <a:rPr lang="en-US" sz="1200" dirty="0" err="1">
                <a:latin typeface="Andes Book" panose="02000000000000000000" pitchFamily="50" charset="0"/>
              </a:rPr>
              <a:t>Riborg</a:t>
            </a:r>
            <a:r>
              <a:rPr lang="en-US" sz="1200" dirty="0">
                <a:latin typeface="Andes Book" panose="02000000000000000000" pitchFamily="50" charset="0"/>
              </a:rPr>
              <a:t> </a:t>
            </a:r>
            <a:r>
              <a:rPr lang="en-US" sz="1200" dirty="0" smtClean="0">
                <a:latin typeface="Andes Book" panose="02000000000000000000" pitchFamily="50" charset="0"/>
              </a:rPr>
              <a:t>Mann. pages </a:t>
            </a:r>
            <a:r>
              <a:rPr lang="en-US" sz="1200" dirty="0">
                <a:latin typeface="Andes Book" panose="02000000000000000000" pitchFamily="50" charset="0"/>
              </a:rPr>
              <a:t>106-107</a:t>
            </a:r>
            <a:r>
              <a:rPr lang="en-US" sz="1200" dirty="0" smtClean="0">
                <a:latin typeface="Andes Book" panose="02000000000000000000" pitchFamily="50" charset="0"/>
              </a:rPr>
              <a:t>.</a:t>
            </a:r>
          </a:p>
          <a:p>
            <a:pPr marL="285750" indent="-285750">
              <a:buFont typeface="Arial" panose="020B0604020202020204" pitchFamily="34" charset="0"/>
              <a:buChar char="•"/>
            </a:pPr>
            <a:r>
              <a:rPr lang="en-US" sz="1200" dirty="0" smtClean="0">
                <a:latin typeface="Andes Book" panose="02000000000000000000" pitchFamily="50" charset="0"/>
              </a:rPr>
              <a:t>Daniel Goleman, (2006) Emotional Intelligence: Why it can matter more than IQ</a:t>
            </a:r>
            <a:endParaRPr lang="en-CA" sz="1200" dirty="0">
              <a:latin typeface="Andes Book" panose="02000000000000000000" pitchFamily="50" charset="0"/>
            </a:endParaRPr>
          </a:p>
          <a:p>
            <a:pPr marL="285750" indent="-285750">
              <a:buFont typeface="Arial" panose="020B0604020202020204" pitchFamily="34" charset="0"/>
              <a:buChar char="•"/>
            </a:pPr>
            <a:endParaRPr lang="en-CA" sz="1200" dirty="0">
              <a:latin typeface="Andes Book" panose="02000000000000000000" pitchFamily="50" charset="0"/>
              <a:hlinkClick r:id="rId5"/>
            </a:endParaRPr>
          </a:p>
          <a:p>
            <a:r>
              <a:rPr lang="en-US" sz="1200" b="1" dirty="0">
                <a:solidFill>
                  <a:srgbClr val="333333"/>
                </a:solidFill>
                <a:latin typeface="Andes Book" panose="02000000000000000000" pitchFamily="50" charset="0"/>
              </a:rPr>
              <a:t>VIDEOS:</a:t>
            </a:r>
          </a:p>
          <a:p>
            <a:endParaRPr lang="en-CA" sz="1200" dirty="0">
              <a:latin typeface="Andes Book" panose="02000000000000000000" pitchFamily="50" charset="0"/>
            </a:endParaRPr>
          </a:p>
          <a:p>
            <a:pPr>
              <a:tabLst>
                <a:tab pos="712788" algn="l"/>
              </a:tabLst>
            </a:pPr>
            <a:r>
              <a:rPr lang="en-US" sz="1200" dirty="0">
                <a:latin typeface="Andes Book" panose="02000000000000000000" pitchFamily="50" charset="0"/>
              </a:rPr>
              <a:t>Slide 11:	You Tube (2010, July 9). I love Lucy: A Colorized Celebration - "Job Switching" clip [Video file]. Retrieved from 			    	</a:t>
            </a:r>
            <a:r>
              <a:rPr lang="en-CA" sz="1200" dirty="0" smtClean="0">
                <a:latin typeface="Andes Book" panose="02000000000000000000" pitchFamily="50" charset="0"/>
                <a:hlinkClick r:id="rId6"/>
              </a:rPr>
              <a:t>https</a:t>
            </a:r>
            <a:r>
              <a:rPr lang="en-CA" sz="1200" dirty="0">
                <a:latin typeface="Andes Book" panose="02000000000000000000" pitchFamily="50" charset="0"/>
                <a:hlinkClick r:id="rId6"/>
              </a:rPr>
              <a:t>://www.youtube.com/watch?v=K3axU2b0dD</a:t>
            </a:r>
            <a:endParaRPr lang="en-CA" sz="1200" dirty="0">
              <a:latin typeface="Andes Book" panose="02000000000000000000" pitchFamily="50" charset="0"/>
            </a:endParaRPr>
          </a:p>
          <a:p>
            <a:pPr>
              <a:tabLst>
                <a:tab pos="712788" algn="l"/>
              </a:tabLst>
            </a:pPr>
            <a:r>
              <a:rPr lang="en-CA" sz="1200" dirty="0">
                <a:latin typeface="Andes Book" panose="02000000000000000000" pitchFamily="50" charset="0"/>
              </a:rPr>
              <a:t>Slide 13: 	</a:t>
            </a:r>
            <a:r>
              <a:rPr lang="en-US" sz="1200" dirty="0">
                <a:latin typeface="Andes Book" panose="02000000000000000000" pitchFamily="50" charset="0"/>
              </a:rPr>
              <a:t>You Tube (2016, December 15). 6 Problems with our School System [Video file]. Retrieved from: </a:t>
            </a:r>
            <a:r>
              <a:rPr lang="en-US" sz="1200" dirty="0" smtClean="0">
                <a:latin typeface="Andes Book" panose="02000000000000000000" pitchFamily="50" charset="0"/>
                <a:hlinkClick r:id="rId7"/>
              </a:rPr>
              <a:t>https</a:t>
            </a:r>
            <a:r>
              <a:rPr lang="en-US" sz="1200" dirty="0">
                <a:latin typeface="Andes Book" panose="02000000000000000000" pitchFamily="50" charset="0"/>
                <a:hlinkClick r:id="rId7"/>
              </a:rPr>
              <a:t>://www.youtube.com/watch?v=okpg-lVWLbE</a:t>
            </a:r>
            <a:endParaRPr lang="en-US" sz="1200" dirty="0">
              <a:latin typeface="Andes Book" panose="02000000000000000000" pitchFamily="50" charset="0"/>
            </a:endParaRPr>
          </a:p>
          <a:p>
            <a:pPr>
              <a:tabLst>
                <a:tab pos="712788" algn="l"/>
              </a:tabLst>
            </a:pPr>
            <a:r>
              <a:rPr lang="en-US" sz="1200" dirty="0">
                <a:latin typeface="Andes Book" panose="02000000000000000000" pitchFamily="50" charset="0"/>
              </a:rPr>
              <a:t>Slide 40:	You Tube (2007). Still Face Experiment: Dr. Edward </a:t>
            </a:r>
            <a:r>
              <a:rPr lang="en-US" sz="1200" dirty="0" err="1">
                <a:latin typeface="Andes Book" panose="02000000000000000000" pitchFamily="50" charset="0"/>
              </a:rPr>
              <a:t>Tronick</a:t>
            </a:r>
            <a:r>
              <a:rPr lang="en-US" sz="1200" dirty="0">
                <a:latin typeface="Andes Book" panose="02000000000000000000" pitchFamily="50" charset="0"/>
              </a:rPr>
              <a:t> [Video file]. Retrieved from: </a:t>
            </a:r>
            <a:r>
              <a:rPr lang="en-US" sz="1200" dirty="0">
                <a:latin typeface="Andes Book" panose="02000000000000000000" pitchFamily="50" charset="0"/>
                <a:hlinkClick r:id="rId8"/>
              </a:rPr>
              <a:t>https://www.youtube.com/watch?v=apzXGEbZht0</a:t>
            </a:r>
            <a:endParaRPr lang="en-US" sz="1200" dirty="0">
              <a:latin typeface="Andes Book" panose="02000000000000000000" pitchFamily="50" charset="0"/>
            </a:endParaRPr>
          </a:p>
          <a:p>
            <a:pPr>
              <a:tabLst>
                <a:tab pos="712788" algn="l"/>
              </a:tabLst>
            </a:pPr>
            <a:r>
              <a:rPr lang="en-US" sz="1200" dirty="0">
                <a:latin typeface="Andes Book" panose="02000000000000000000" pitchFamily="50" charset="0"/>
              </a:rPr>
              <a:t>Slide 46:	Permission Given, Fraser Valley Child Development Centre, </a:t>
            </a:r>
            <a:r>
              <a:rPr lang="en-US" sz="1200" dirty="0" err="1" smtClean="0">
                <a:latin typeface="Andes Book" panose="02000000000000000000" pitchFamily="50" charset="0"/>
              </a:rPr>
              <a:t>G.Exley</a:t>
            </a:r>
            <a:endParaRPr lang="en-US" sz="1200" dirty="0" smtClean="0">
              <a:latin typeface="Andes Book" panose="02000000000000000000" pitchFamily="50" charset="0"/>
            </a:endParaRPr>
          </a:p>
          <a:p>
            <a:pPr>
              <a:tabLst>
                <a:tab pos="712788" algn="l"/>
              </a:tabLst>
            </a:pPr>
            <a:endParaRPr lang="en-US" sz="1200" dirty="0">
              <a:latin typeface="Andes Book" panose="02000000000000000000" pitchFamily="50" charset="0"/>
            </a:endParaRPr>
          </a:p>
          <a:p>
            <a:pPr>
              <a:tabLst>
                <a:tab pos="712788" algn="l"/>
              </a:tabLst>
            </a:pPr>
            <a:r>
              <a:rPr lang="en-US" sz="1200" b="1" dirty="0">
                <a:solidFill>
                  <a:srgbClr val="333333"/>
                </a:solidFill>
                <a:latin typeface="Andes Book" panose="02000000000000000000" pitchFamily="50" charset="0"/>
              </a:rPr>
              <a:t>IMAGES:</a:t>
            </a:r>
          </a:p>
          <a:p>
            <a:pPr>
              <a:tabLst>
                <a:tab pos="712788" algn="l"/>
              </a:tabLst>
            </a:pPr>
            <a:endParaRPr lang="en-US" sz="1200" dirty="0">
              <a:solidFill>
                <a:srgbClr val="333333"/>
              </a:solidFill>
              <a:latin typeface="Andes Book" panose="02000000000000000000" pitchFamily="50" charset="0"/>
            </a:endParaRPr>
          </a:p>
          <a:p>
            <a:pPr>
              <a:tabLst>
                <a:tab pos="712788" algn="l"/>
              </a:tabLst>
            </a:pPr>
            <a:r>
              <a:rPr lang="en-CA" sz="1200" dirty="0">
                <a:latin typeface="Andes Book" panose="02000000000000000000" pitchFamily="50" charset="0"/>
              </a:rPr>
              <a:t>Slide 3:	</a:t>
            </a:r>
            <a:r>
              <a:rPr lang="en-US" sz="1200" dirty="0" err="1">
                <a:latin typeface="Andes Book" panose="02000000000000000000" pitchFamily="50" charset="0"/>
              </a:rPr>
              <a:t>Vangert</a:t>
            </a:r>
            <a:r>
              <a:rPr lang="en-US" sz="1200" dirty="0">
                <a:latin typeface="Andes Book" panose="02000000000000000000" pitchFamily="50" charset="0"/>
              </a:rPr>
              <a:t>. </a:t>
            </a:r>
            <a:r>
              <a:rPr lang="en-CA" sz="1200" dirty="0">
                <a:latin typeface="Andes Book" panose="02000000000000000000" pitchFamily="50" charset="0"/>
              </a:rPr>
              <a:t>Goldfish on White Background. Digital Image. Shutterstock. October 5, 2021. Retrieved from </a:t>
            </a:r>
            <a:br>
              <a:rPr lang="en-CA" sz="1200" dirty="0">
                <a:latin typeface="Andes Book" panose="02000000000000000000" pitchFamily="50" charset="0"/>
              </a:rPr>
            </a:br>
            <a:r>
              <a:rPr lang="en-CA" sz="1200" dirty="0">
                <a:latin typeface="Andes Book" panose="02000000000000000000" pitchFamily="50" charset="0"/>
              </a:rPr>
              <a:t>	</a:t>
            </a:r>
            <a:r>
              <a:rPr lang="en-CA" sz="1200" dirty="0">
                <a:latin typeface="Andes Book" panose="02000000000000000000" pitchFamily="50" charset="0"/>
                <a:hlinkClick r:id="rId9"/>
              </a:rPr>
              <a:t>https://www.shutterstock.com/image-photo/gold-fish-isolated-on-white-background-560580493</a:t>
            </a:r>
            <a:r>
              <a:rPr lang="en-CA" sz="1200" dirty="0">
                <a:latin typeface="Andes Book" panose="02000000000000000000" pitchFamily="50" charset="0"/>
              </a:rPr>
              <a:t> </a:t>
            </a:r>
            <a:endParaRPr lang="en-CA" sz="1200" dirty="0" smtClean="0">
              <a:latin typeface="Andes Book" panose="02000000000000000000" pitchFamily="50" charset="0"/>
            </a:endParaRPr>
          </a:p>
          <a:p>
            <a:pPr>
              <a:tabLst>
                <a:tab pos="712788" algn="l"/>
              </a:tabLst>
            </a:pPr>
            <a:r>
              <a:rPr lang="en-US" sz="1200" dirty="0" smtClean="0">
                <a:latin typeface="Andes Book" panose="02000000000000000000" pitchFamily="50" charset="0"/>
              </a:rPr>
              <a:t>Slide </a:t>
            </a:r>
            <a:r>
              <a:rPr lang="en-US" sz="1200" dirty="0">
                <a:latin typeface="Andes Book" panose="02000000000000000000" pitchFamily="50" charset="0"/>
              </a:rPr>
              <a:t>4:	</a:t>
            </a:r>
            <a:r>
              <a:rPr lang="en-CA" sz="1200" dirty="0">
                <a:latin typeface="Andes Book" panose="02000000000000000000" pitchFamily="50" charset="0"/>
              </a:rPr>
              <a:t>Microsoft study claims human attention span now lags behind goldfish. Digital Image. 2015, May 15. Retrieved from </a:t>
            </a:r>
            <a:br>
              <a:rPr lang="en-CA" sz="1200" dirty="0">
                <a:latin typeface="Andes Book" panose="02000000000000000000" pitchFamily="50" charset="0"/>
              </a:rPr>
            </a:br>
            <a:r>
              <a:rPr lang="en-CA" sz="1200" dirty="0">
                <a:latin typeface="Andes Book" panose="02000000000000000000" pitchFamily="50" charset="0"/>
              </a:rPr>
              <a:t>	</a:t>
            </a:r>
            <a:r>
              <a:rPr lang="en-CA" sz="1200" dirty="0">
                <a:latin typeface="Andes Book" panose="02000000000000000000" pitchFamily="50" charset="0"/>
                <a:hlinkClick r:id="rId10"/>
              </a:rPr>
              <a:t>https://medicalxpress.com/news/2015-05-Microsoft-human-attention-span-lags.html</a:t>
            </a:r>
            <a:endParaRPr lang="en-CA" sz="1200" dirty="0">
              <a:latin typeface="Andes Book" panose="02000000000000000000" pitchFamily="50" charset="0"/>
            </a:endParaRPr>
          </a:p>
          <a:p>
            <a:pPr>
              <a:tabLst>
                <a:tab pos="712788" algn="l"/>
              </a:tabLst>
            </a:pPr>
            <a:r>
              <a:rPr lang="en-CA" sz="1200" dirty="0" smtClean="0">
                <a:latin typeface="Andes Book" panose="02000000000000000000" pitchFamily="50" charset="0"/>
              </a:rPr>
              <a:t>Slide </a:t>
            </a:r>
            <a:r>
              <a:rPr lang="en-CA" sz="1200" dirty="0">
                <a:latin typeface="Andes Book" panose="02000000000000000000" pitchFamily="50" charset="0"/>
              </a:rPr>
              <a:t>5: 	23Novembers. </a:t>
            </a:r>
            <a:r>
              <a:rPr lang="en-US" sz="1200" dirty="0">
                <a:latin typeface="Andes Book" panose="02000000000000000000" pitchFamily="50" charset="0"/>
              </a:rPr>
              <a:t>Laptop on table with loading bar load waiting on digital display, indicator concept. Digital Image. Shutterstock. June 3, 2021. </a:t>
            </a:r>
            <a:br>
              <a:rPr lang="en-US" sz="1200" dirty="0">
                <a:latin typeface="Andes Book" panose="02000000000000000000" pitchFamily="50" charset="0"/>
              </a:rPr>
            </a:br>
            <a:r>
              <a:rPr lang="en-US" sz="1200" dirty="0">
                <a:latin typeface="Andes Book" panose="02000000000000000000" pitchFamily="50" charset="0"/>
              </a:rPr>
              <a:t>	</a:t>
            </a:r>
            <a:r>
              <a:rPr lang="en-CA" sz="1200" dirty="0">
                <a:latin typeface="Andes Book" panose="02000000000000000000" pitchFamily="50" charset="0"/>
              </a:rPr>
              <a:t>Retrieved from </a:t>
            </a:r>
            <a:r>
              <a:rPr lang="en-CA" sz="1200" dirty="0">
                <a:latin typeface="Andes Book" panose="02000000000000000000" pitchFamily="50" charset="0"/>
                <a:hlinkClick r:id="rId11"/>
              </a:rPr>
              <a:t>https://www.shutterstock.com/image-photo/laptop-on-table-loading-bar-load-563181544</a:t>
            </a:r>
            <a:endParaRPr lang="en-CA" sz="1200" dirty="0">
              <a:latin typeface="Andes Book" panose="02000000000000000000" pitchFamily="50" charset="0"/>
            </a:endParaRPr>
          </a:p>
          <a:p>
            <a:pPr>
              <a:tabLst>
                <a:tab pos="712788" algn="l"/>
              </a:tabLst>
            </a:pPr>
            <a:r>
              <a:rPr lang="en-US" sz="1200" dirty="0">
                <a:latin typeface="Andes Book" panose="02000000000000000000" pitchFamily="50" charset="0"/>
              </a:rPr>
              <a:t>Slide 6:	Jamie </a:t>
            </a:r>
            <a:r>
              <a:rPr lang="en-US" sz="1200" dirty="0" err="1">
                <a:latin typeface="Andes Book" panose="02000000000000000000" pitchFamily="50" charset="0"/>
              </a:rPr>
              <a:t>Capria</a:t>
            </a:r>
            <a:r>
              <a:rPr lang="en-US" sz="1200" dirty="0">
                <a:latin typeface="Andes Book" panose="02000000000000000000" pitchFamily="50" charset="0"/>
              </a:rPr>
              <a:t>. Digital Image. Retrieved from </a:t>
            </a:r>
            <a:r>
              <a:rPr lang="en-US" sz="1200" dirty="0">
                <a:latin typeface="Andes Book" panose="02000000000000000000" pitchFamily="50" charset="0"/>
                <a:hlinkClick r:id="rId12"/>
              </a:rPr>
              <a:t>https://fampay.in/blog/a-marketers-guide-to-moment-marketing/</a:t>
            </a:r>
            <a:r>
              <a:rPr lang="en-US" sz="1200" dirty="0">
                <a:latin typeface="Andes Book" panose="02000000000000000000" pitchFamily="50" charset="0"/>
              </a:rPr>
              <a:t> </a:t>
            </a:r>
            <a:endParaRPr lang="en-US" sz="1200" dirty="0" smtClean="0">
              <a:latin typeface="Andes Book" panose="02000000000000000000" pitchFamily="50" charset="0"/>
            </a:endParaRPr>
          </a:p>
          <a:p>
            <a:pPr>
              <a:tabLst>
                <a:tab pos="712788" algn="l"/>
              </a:tabLst>
            </a:pPr>
            <a:r>
              <a:rPr lang="en-CA" sz="1200" dirty="0">
                <a:latin typeface="Andes Book" panose="02000000000000000000" pitchFamily="50" charset="0"/>
              </a:rPr>
              <a:t>Slide </a:t>
            </a:r>
            <a:r>
              <a:rPr lang="en-US" sz="1200" dirty="0">
                <a:latin typeface="Andes Book" panose="02000000000000000000" pitchFamily="50" charset="0"/>
              </a:rPr>
              <a:t>7:	</a:t>
            </a:r>
            <a:r>
              <a:rPr lang="en-CA" sz="1200" dirty="0">
                <a:latin typeface="Andes Book" panose="02000000000000000000" pitchFamily="50" charset="0"/>
              </a:rPr>
              <a:t>3-D Man.EU. </a:t>
            </a:r>
            <a:r>
              <a:rPr lang="en-US" sz="1200" dirty="0">
                <a:latin typeface="Andes Book" panose="02000000000000000000" pitchFamily="50" charset="0"/>
              </a:rPr>
              <a:t>A important question arises in the character. Digital Image. Shutterstock. June 3, 2021. </a:t>
            </a:r>
            <a:r>
              <a:rPr lang="en-CA" sz="1200" dirty="0">
                <a:latin typeface="Andes Book" panose="02000000000000000000" pitchFamily="50" charset="0"/>
              </a:rPr>
              <a:t>Retrieved from </a:t>
            </a:r>
            <a:br>
              <a:rPr lang="en-CA" sz="1200" dirty="0">
                <a:latin typeface="Andes Book" panose="02000000000000000000" pitchFamily="50" charset="0"/>
              </a:rPr>
            </a:br>
            <a:r>
              <a:rPr lang="en-CA" sz="1200" dirty="0">
                <a:latin typeface="Andes Book" panose="02000000000000000000" pitchFamily="50" charset="0"/>
              </a:rPr>
              <a:t>	</a:t>
            </a:r>
            <a:r>
              <a:rPr lang="en-CA" sz="1200" dirty="0">
                <a:latin typeface="Andes Book" panose="02000000000000000000" pitchFamily="50" charset="0"/>
                <a:hlinkClick r:id="rId13"/>
              </a:rPr>
              <a:t>https://www.shutterstock.com/image-illustration/important-question-arises-character-141613780</a:t>
            </a:r>
            <a:endParaRPr lang="en-CA" sz="1200" dirty="0">
              <a:latin typeface="Andes Book" panose="02000000000000000000" pitchFamily="50" charset="0"/>
            </a:endParaRPr>
          </a:p>
          <a:p>
            <a:pPr>
              <a:tabLst>
                <a:tab pos="712788" algn="l"/>
              </a:tabLst>
            </a:pPr>
            <a:endParaRPr lang="en-CA" sz="1200" dirty="0">
              <a:latin typeface="Andes Book" panose="02000000000000000000" pitchFamily="50" charset="0"/>
            </a:endParaRPr>
          </a:p>
          <a:p>
            <a:endParaRPr lang="en-CA" sz="1200" dirty="0" smtClean="0">
              <a:latin typeface="Andes Book" panose="02000000000000000000" pitchFamily="50" charset="0"/>
            </a:endParaRPr>
          </a:p>
          <a:p>
            <a:endParaRPr lang="en-CA" dirty="0" smtClean="0"/>
          </a:p>
        </p:txBody>
      </p:sp>
    </p:spTree>
    <p:extLst>
      <p:ext uri="{BB962C8B-B14F-4D97-AF65-F5344CB8AC3E}">
        <p14:creationId xmlns:p14="http://schemas.microsoft.com/office/powerpoint/2010/main" val="34769623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0ED2B2-9A10-E04A-9D5A-AFA4D613CF6C}"/>
              </a:ext>
            </a:extLst>
          </p:cNvPr>
          <p:cNvPicPr>
            <a:picLocks noChangeAspect="1"/>
          </p:cNvPicPr>
          <p:nvPr/>
        </p:nvPicPr>
        <p:blipFill>
          <a:blip r:embed="rId3"/>
          <a:stretch>
            <a:fillRect/>
          </a:stretch>
        </p:blipFill>
        <p:spPr>
          <a:xfrm>
            <a:off x="-7354" y="0"/>
            <a:ext cx="12206711" cy="6858000"/>
          </a:xfrm>
          <a:prstGeom prst="rect">
            <a:avLst/>
          </a:prstGeom>
        </p:spPr>
      </p:pic>
      <p:sp>
        <p:nvSpPr>
          <p:cNvPr id="2" name="Rectangle 1"/>
          <p:cNvSpPr/>
          <p:nvPr/>
        </p:nvSpPr>
        <p:spPr>
          <a:xfrm>
            <a:off x="823910" y="1209199"/>
            <a:ext cx="10544175" cy="5632311"/>
          </a:xfrm>
          <a:prstGeom prst="rect">
            <a:avLst/>
          </a:prstGeom>
        </p:spPr>
        <p:txBody>
          <a:bodyPr wrap="square">
            <a:spAutoFit/>
          </a:bodyPr>
          <a:lstStyle/>
          <a:p>
            <a:pPr marL="285750" indent="-285750">
              <a:buFont typeface="Arial" panose="020B0604020202020204" pitchFamily="34" charset="0"/>
              <a:buChar char="•"/>
              <a:tabLst>
                <a:tab pos="712788" algn="l"/>
              </a:tabLst>
            </a:pPr>
            <a:endParaRPr lang="en-US" sz="1200" dirty="0">
              <a:solidFill>
                <a:schemeClr val="accent4"/>
              </a:solidFill>
              <a:latin typeface="Andes Book" panose="02000000000000000000" pitchFamily="50" charset="0"/>
            </a:endParaRPr>
          </a:p>
          <a:p>
            <a:r>
              <a:rPr lang="en-US" sz="1200" dirty="0">
                <a:latin typeface="Andes Book" panose="02000000000000000000" pitchFamily="50" charset="0"/>
              </a:rPr>
              <a:t>IMAGES: Continued</a:t>
            </a:r>
          </a:p>
          <a:p>
            <a:r>
              <a:rPr lang="en-CA" sz="1200" dirty="0" smtClean="0">
                <a:latin typeface="Andes Book" panose="02000000000000000000" pitchFamily="50" charset="0"/>
              </a:rPr>
              <a:t>Slide </a:t>
            </a:r>
            <a:r>
              <a:rPr lang="en-CA" sz="1200" dirty="0">
                <a:latin typeface="Andes Book" panose="02000000000000000000" pitchFamily="50" charset="0"/>
              </a:rPr>
              <a:t>8</a:t>
            </a:r>
            <a:r>
              <a:rPr lang="en-US" sz="1200" dirty="0" smtClean="0">
                <a:latin typeface="Andes Book" panose="02000000000000000000" pitchFamily="50" charset="0"/>
              </a:rPr>
              <a:t>:</a:t>
            </a:r>
            <a:r>
              <a:rPr lang="en-US" sz="1200" dirty="0">
                <a:latin typeface="Andes Book" panose="02000000000000000000" pitchFamily="50" charset="0"/>
              </a:rPr>
              <a:t> </a:t>
            </a:r>
            <a:r>
              <a:rPr lang="en-US" sz="1200" dirty="0" smtClean="0">
                <a:latin typeface="Andes Book" panose="02000000000000000000" pitchFamily="50" charset="0"/>
              </a:rPr>
              <a:t>     Anja W. Question </a:t>
            </a:r>
            <a:r>
              <a:rPr lang="en-US" sz="1200" dirty="0">
                <a:latin typeface="Andes Book" panose="02000000000000000000" pitchFamily="50" charset="0"/>
              </a:rPr>
              <a:t>mark </a:t>
            </a:r>
            <a:r>
              <a:rPr lang="en-US" sz="1200" dirty="0" smtClean="0">
                <a:latin typeface="Andes Book" panose="02000000000000000000" pitchFamily="50" charset="0"/>
              </a:rPr>
              <a:t>3d. Digital Image. Shutterstock. </a:t>
            </a:r>
            <a:r>
              <a:rPr lang="en-US" sz="1200" dirty="0">
                <a:latin typeface="Andes Book" panose="02000000000000000000" pitchFamily="50" charset="0"/>
              </a:rPr>
              <a:t>Retrieved from </a:t>
            </a:r>
            <a:r>
              <a:rPr lang="en-US" sz="1200" dirty="0" smtClean="0">
                <a:latin typeface="Andes Book" panose="02000000000000000000" pitchFamily="50" charset="0"/>
              </a:rPr>
              <a:t/>
            </a:r>
            <a:br>
              <a:rPr lang="en-US" sz="1200" dirty="0" smtClean="0">
                <a:latin typeface="Andes Book" panose="02000000000000000000" pitchFamily="50" charset="0"/>
              </a:rPr>
            </a:br>
            <a:r>
              <a:rPr lang="en-US" sz="1200" dirty="0" smtClean="0">
                <a:latin typeface="Andes Book" panose="02000000000000000000" pitchFamily="50" charset="0"/>
              </a:rPr>
              <a:t>                   </a:t>
            </a:r>
            <a:r>
              <a:rPr lang="en-US" sz="1200" dirty="0" smtClean="0">
                <a:latin typeface="Andes Book" panose="02000000000000000000" pitchFamily="50" charset="0"/>
                <a:hlinkClick r:id="rId4"/>
              </a:rPr>
              <a:t>https</a:t>
            </a:r>
            <a:r>
              <a:rPr lang="en-US" sz="1200" dirty="0">
                <a:latin typeface="Andes Book" panose="02000000000000000000" pitchFamily="50" charset="0"/>
                <a:hlinkClick r:id="rId4"/>
              </a:rPr>
              <a:t>://</a:t>
            </a:r>
            <a:r>
              <a:rPr lang="en-US" sz="1200" dirty="0" smtClean="0">
                <a:latin typeface="Andes Book" panose="02000000000000000000" pitchFamily="50" charset="0"/>
                <a:hlinkClick r:id="rId4"/>
              </a:rPr>
              <a:t>www.shutterstock.com/image-illustration/question-mark-3d-man-people-interrogate-578984896</a:t>
            </a:r>
            <a:r>
              <a:rPr lang="en-US" sz="1200" dirty="0" smtClean="0">
                <a:latin typeface="Andes Book" panose="02000000000000000000" pitchFamily="50" charset="0"/>
              </a:rPr>
              <a:t> </a:t>
            </a:r>
          </a:p>
          <a:p>
            <a:pPr>
              <a:tabLst>
                <a:tab pos="722313" algn="l"/>
              </a:tabLst>
            </a:pPr>
            <a:r>
              <a:rPr lang="en-US" sz="1200" dirty="0" smtClean="0">
                <a:latin typeface="Andes Book" panose="02000000000000000000" pitchFamily="50" charset="0"/>
              </a:rPr>
              <a:t>Slide 19:    Monkey Business Images. Group </a:t>
            </a:r>
            <a:r>
              <a:rPr lang="en-US" sz="1200" dirty="0">
                <a:latin typeface="Andes Book" panose="02000000000000000000" pitchFamily="50" charset="0"/>
              </a:rPr>
              <a:t>Of Young Children Running Along Path In Autumn </a:t>
            </a:r>
            <a:r>
              <a:rPr lang="en-US" sz="1200" dirty="0" smtClean="0">
                <a:latin typeface="Andes Book" panose="02000000000000000000" pitchFamily="50" charset="0"/>
              </a:rPr>
              <a:t>Forest. Digital Image. Shutterstock. October 11, 2019.    </a:t>
            </a:r>
          </a:p>
          <a:p>
            <a:pPr>
              <a:tabLst>
                <a:tab pos="722313" algn="l"/>
              </a:tabLst>
            </a:pPr>
            <a:r>
              <a:rPr lang="en-US" sz="1200" dirty="0">
                <a:latin typeface="Andes Book" panose="02000000000000000000" pitchFamily="50" charset="0"/>
              </a:rPr>
              <a:t> </a:t>
            </a:r>
            <a:r>
              <a:rPr lang="en-US" sz="1200" dirty="0" smtClean="0">
                <a:latin typeface="Andes Book" panose="02000000000000000000" pitchFamily="50" charset="0"/>
              </a:rPr>
              <a:t>                  Retrieved </a:t>
            </a:r>
            <a:r>
              <a:rPr lang="en-US" sz="1200" dirty="0">
                <a:latin typeface="Andes Book" panose="02000000000000000000" pitchFamily="50" charset="0"/>
              </a:rPr>
              <a:t>from </a:t>
            </a:r>
            <a:r>
              <a:rPr lang="en-US" sz="1200" dirty="0">
                <a:latin typeface="Andes Book" panose="02000000000000000000" pitchFamily="50" charset="0"/>
                <a:hlinkClick r:id="rId5"/>
              </a:rPr>
              <a:t>https://</a:t>
            </a:r>
            <a:r>
              <a:rPr lang="en-US" sz="1200" dirty="0" smtClean="0">
                <a:latin typeface="Andes Book" panose="02000000000000000000" pitchFamily="50" charset="0"/>
                <a:hlinkClick r:id="rId5"/>
              </a:rPr>
              <a:t>www.shutterstock.com/image-photo/group-young-children-running-along-path-388695901</a:t>
            </a:r>
            <a:r>
              <a:rPr lang="en-US" sz="1200" dirty="0" smtClean="0">
                <a:latin typeface="Andes Book" panose="02000000000000000000" pitchFamily="50" charset="0"/>
              </a:rPr>
              <a:t>  </a:t>
            </a:r>
          </a:p>
          <a:p>
            <a:pPr>
              <a:tabLst>
                <a:tab pos="722313" algn="l"/>
              </a:tabLst>
            </a:pPr>
            <a:r>
              <a:rPr lang="en-US" sz="1200" dirty="0">
                <a:latin typeface="Andes Book" panose="02000000000000000000" pitchFamily="50" charset="0"/>
              </a:rPr>
              <a:t>Slide 19:	</a:t>
            </a:r>
            <a:r>
              <a:rPr lang="en-US" sz="1200" dirty="0" err="1">
                <a:latin typeface="Andes Book" panose="02000000000000000000" pitchFamily="50" charset="0"/>
              </a:rPr>
              <a:t>Gundam</a:t>
            </a:r>
            <a:r>
              <a:rPr lang="en-US" sz="1200" dirty="0">
                <a:latin typeface="Andes Book" panose="02000000000000000000" pitchFamily="50" charset="0"/>
              </a:rPr>
              <a:t>, Ai. Attention Deficit Hyperactivity Disorder or ADHD children are practicing beads. Digital Image. Shutterstock.</a:t>
            </a:r>
            <a:br>
              <a:rPr lang="en-US" sz="1200" dirty="0">
                <a:latin typeface="Andes Book" panose="02000000000000000000" pitchFamily="50" charset="0"/>
              </a:rPr>
            </a:br>
            <a:r>
              <a:rPr lang="en-US" sz="1200" dirty="0">
                <a:latin typeface="Andes Book" panose="02000000000000000000" pitchFamily="50" charset="0"/>
              </a:rPr>
              <a:t>	October 11, 2019. Retrieved from </a:t>
            </a:r>
            <a:br>
              <a:rPr lang="en-US" sz="1200" dirty="0">
                <a:latin typeface="Andes Book" panose="02000000000000000000" pitchFamily="50" charset="0"/>
              </a:rPr>
            </a:br>
            <a:r>
              <a:rPr lang="en-US" sz="1200" dirty="0">
                <a:latin typeface="Andes Book" panose="02000000000000000000" pitchFamily="50" charset="0"/>
              </a:rPr>
              <a:t>	</a:t>
            </a:r>
            <a:r>
              <a:rPr lang="en-US" sz="1200" dirty="0">
                <a:latin typeface="Andes Book" panose="02000000000000000000" pitchFamily="50" charset="0"/>
                <a:hlinkClick r:id="rId6"/>
              </a:rPr>
              <a:t>https://www.shutterstock.com/image-photo/attention-deficit-hyperactivity-disorder-adhd-children-334162937</a:t>
            </a:r>
            <a:r>
              <a:rPr lang="en-US" sz="1200" dirty="0">
                <a:latin typeface="Andes Book" panose="02000000000000000000" pitchFamily="50" charset="0"/>
              </a:rPr>
              <a:t> </a:t>
            </a:r>
            <a:endParaRPr lang="en-CA" sz="1200" dirty="0">
              <a:latin typeface="Andes Book" panose="02000000000000000000" pitchFamily="50" charset="0"/>
            </a:endParaRPr>
          </a:p>
          <a:p>
            <a:pPr>
              <a:tabLst>
                <a:tab pos="722313" algn="l"/>
              </a:tabLst>
            </a:pPr>
            <a:r>
              <a:rPr lang="en-US" sz="1200" dirty="0">
                <a:solidFill>
                  <a:srgbClr val="333333"/>
                </a:solidFill>
                <a:latin typeface="Andes Book" panose="02000000000000000000" pitchFamily="50" charset="0"/>
              </a:rPr>
              <a:t>Slide 20: 	Oksana Kuzmina. </a:t>
            </a:r>
            <a:r>
              <a:rPr lang="en-US" sz="1200" b="1" dirty="0">
                <a:latin typeface="Andes Book" panose="02000000000000000000" pitchFamily="50" charset="0"/>
              </a:rPr>
              <a:t>kids preschooler eating food in kindergarten or at home </a:t>
            </a:r>
            <a:r>
              <a:rPr lang="en-US" sz="1200" dirty="0">
                <a:solidFill>
                  <a:srgbClr val="333333"/>
                </a:solidFill>
                <a:latin typeface="Andes Book" panose="02000000000000000000" pitchFamily="50" charset="0"/>
              </a:rPr>
              <a:t>Digital Image. Shutterstock. October 11, 2019. Retrieved from</a:t>
            </a:r>
          </a:p>
          <a:p>
            <a:pPr>
              <a:tabLst>
                <a:tab pos="722313"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7"/>
              </a:rPr>
              <a:t>https://www.shutterstock.com/image-photo/kids-preschooler-eating-food-kindergarten-home-242983099</a:t>
            </a:r>
            <a:r>
              <a:rPr lang="en-US" sz="1200" dirty="0">
                <a:solidFill>
                  <a:srgbClr val="333333"/>
                </a:solidFill>
                <a:latin typeface="Andes Book" panose="02000000000000000000" pitchFamily="50" charset="0"/>
              </a:rPr>
              <a:t>  </a:t>
            </a:r>
          </a:p>
          <a:p>
            <a:pPr>
              <a:tabLst>
                <a:tab pos="722313" algn="l"/>
              </a:tabLst>
            </a:pPr>
            <a:r>
              <a:rPr lang="en-US" sz="1200" dirty="0">
                <a:solidFill>
                  <a:srgbClr val="333333"/>
                </a:solidFill>
                <a:latin typeface="Andes Book" panose="02000000000000000000" pitchFamily="50" charset="0"/>
              </a:rPr>
              <a:t>Slide 21:     </a:t>
            </a:r>
            <a:r>
              <a:rPr lang="en-CA" sz="1200" dirty="0" err="1">
                <a:latin typeface="Andes Book" panose="02000000000000000000" pitchFamily="50" charset="0"/>
              </a:rPr>
              <a:t>Sasenki</a:t>
            </a:r>
            <a:r>
              <a:rPr lang="en-CA" sz="1200" dirty="0">
                <a:latin typeface="Andes Book" panose="02000000000000000000" pitchFamily="50" charset="0"/>
              </a:rPr>
              <a:t>. </a:t>
            </a:r>
            <a:r>
              <a:rPr lang="en-US" sz="1200" dirty="0">
                <a:solidFill>
                  <a:srgbClr val="333333"/>
                </a:solidFill>
                <a:latin typeface="Andes Book" panose="02000000000000000000" pitchFamily="50" charset="0"/>
              </a:rPr>
              <a:t> </a:t>
            </a:r>
            <a:r>
              <a:rPr lang="en-US" sz="1200" dirty="0">
                <a:latin typeface="Andes Book" panose="02000000000000000000" pitchFamily="50" charset="0"/>
              </a:rPr>
              <a:t>Little toddler doing puzzle. Digital Image. Shutterstock. December 9, 2021. Retrieved from </a:t>
            </a:r>
            <a:br>
              <a:rPr lang="en-US" sz="1200" dirty="0">
                <a:latin typeface="Andes Book" panose="02000000000000000000" pitchFamily="50" charset="0"/>
              </a:rPr>
            </a:br>
            <a:r>
              <a:rPr lang="en-US" sz="1200" dirty="0">
                <a:latin typeface="Andes Book" panose="02000000000000000000" pitchFamily="50" charset="0"/>
              </a:rPr>
              <a:t>                    </a:t>
            </a:r>
            <a:r>
              <a:rPr lang="en-US" sz="1200" dirty="0">
                <a:latin typeface="Andes Book" panose="02000000000000000000" pitchFamily="50" charset="0"/>
                <a:hlinkClick r:id="rId8"/>
              </a:rPr>
              <a:t>https://www.shutterstock.com/image-photo/little-toddler-doing-puzzle-boy-learns-618380708</a:t>
            </a:r>
            <a:r>
              <a:rPr lang="en-US" sz="1200" dirty="0">
                <a:latin typeface="Andes Book" panose="02000000000000000000" pitchFamily="50" charset="0"/>
              </a:rPr>
              <a:t> </a:t>
            </a:r>
          </a:p>
          <a:p>
            <a:pPr>
              <a:tabLst>
                <a:tab pos="722313" algn="l"/>
              </a:tabLst>
            </a:pPr>
            <a:r>
              <a:rPr lang="en-US" sz="1200" dirty="0">
                <a:solidFill>
                  <a:srgbClr val="333333"/>
                </a:solidFill>
                <a:latin typeface="Andes Book" panose="02000000000000000000" pitchFamily="50" charset="0"/>
              </a:rPr>
              <a:t>Slide 22:    Cheryl Casey. </a:t>
            </a:r>
            <a:r>
              <a:rPr lang="en-US" sz="1200" dirty="0">
                <a:latin typeface="Andes Book" panose="02000000000000000000" pitchFamily="50" charset="0"/>
              </a:rPr>
              <a:t>Young boy and girl fighting over bear. Digital Image. Shutterstock. October 11, 2019. Retrieved from </a:t>
            </a:r>
            <a:br>
              <a:rPr lang="en-US" sz="1200" dirty="0">
                <a:latin typeface="Andes Book" panose="02000000000000000000" pitchFamily="50" charset="0"/>
              </a:rPr>
            </a:br>
            <a:r>
              <a:rPr lang="en-US" sz="1200" dirty="0">
                <a:latin typeface="Andes Book" panose="02000000000000000000" pitchFamily="50" charset="0"/>
              </a:rPr>
              <a:t>	</a:t>
            </a:r>
            <a:r>
              <a:rPr lang="en-US" sz="1200" dirty="0">
                <a:latin typeface="Andes Book" panose="02000000000000000000" pitchFamily="50" charset="0"/>
                <a:hlinkClick r:id="rId9"/>
              </a:rPr>
              <a:t>https://www.shutterstock.com/image-photo/young-boy-girl-fighting-over-bear-68621137</a:t>
            </a:r>
            <a:r>
              <a:rPr lang="en-US" sz="1200" dirty="0">
                <a:latin typeface="Andes Book" panose="02000000000000000000" pitchFamily="50" charset="0"/>
              </a:rPr>
              <a:t> </a:t>
            </a:r>
            <a:endParaRPr lang="en-US" sz="1200" b="1" dirty="0">
              <a:latin typeface="Andes Book" panose="02000000000000000000" pitchFamily="50" charset="0"/>
            </a:endParaRPr>
          </a:p>
          <a:p>
            <a:pPr>
              <a:tabLst>
                <a:tab pos="722313" algn="l"/>
              </a:tabLst>
            </a:pPr>
            <a:r>
              <a:rPr lang="en-CA" sz="1200" dirty="0">
                <a:latin typeface="Andes Book" panose="02000000000000000000" pitchFamily="50" charset="0"/>
              </a:rPr>
              <a:t>Slide </a:t>
            </a:r>
            <a:r>
              <a:rPr lang="en-US" sz="1200" dirty="0">
                <a:latin typeface="Andes Book" panose="02000000000000000000" pitchFamily="50" charset="0"/>
              </a:rPr>
              <a:t>23:	</a:t>
            </a:r>
            <a:r>
              <a:rPr lang="en-US" sz="1200" dirty="0" err="1">
                <a:solidFill>
                  <a:srgbClr val="333333"/>
                </a:solidFill>
                <a:latin typeface="Andes Book" panose="02000000000000000000" pitchFamily="50" charset="0"/>
              </a:rPr>
              <a:t>Fizkes</a:t>
            </a:r>
            <a:r>
              <a:rPr lang="en-US" sz="1200" dirty="0">
                <a:solidFill>
                  <a:srgbClr val="333333"/>
                </a:solidFill>
                <a:latin typeface="Andes Book" panose="02000000000000000000" pitchFamily="50" charset="0"/>
              </a:rPr>
              <a:t>. Shocked grandma closing ears. Digital Image. Shutterstock. October 11, 2019.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0"/>
              </a:rPr>
              <a:t>https://www.shutterstock.com/image-photo/shocked-grandma-closing-ears-not-hear-1231591498</a:t>
            </a:r>
            <a:r>
              <a:rPr lang="en-US" sz="1200" dirty="0">
                <a:solidFill>
                  <a:srgbClr val="333333"/>
                </a:solidFill>
                <a:latin typeface="Andes Book" panose="02000000000000000000" pitchFamily="50" charset="0"/>
              </a:rPr>
              <a:t>  </a:t>
            </a:r>
          </a:p>
          <a:p>
            <a:pPr>
              <a:tabLst>
                <a:tab pos="722313" algn="l"/>
              </a:tabLst>
            </a:pPr>
            <a:r>
              <a:rPr lang="en-US" sz="1200" dirty="0">
                <a:solidFill>
                  <a:srgbClr val="333333"/>
                </a:solidFill>
                <a:latin typeface="Andes Book" panose="02000000000000000000" pitchFamily="50" charset="0"/>
              </a:rPr>
              <a:t>Slide 24:	 </a:t>
            </a:r>
            <a:r>
              <a:rPr lang="en-US" sz="1200" dirty="0" err="1">
                <a:solidFill>
                  <a:srgbClr val="333333"/>
                </a:solidFill>
                <a:latin typeface="Andes Book" panose="02000000000000000000" pitchFamily="50" charset="0"/>
              </a:rPr>
              <a:t>Fizkes</a:t>
            </a:r>
            <a:r>
              <a:rPr lang="en-US" sz="1200" dirty="0">
                <a:solidFill>
                  <a:srgbClr val="333333"/>
                </a:solidFill>
                <a:latin typeface="Andes Book" panose="02000000000000000000" pitchFamily="50" charset="0"/>
              </a:rPr>
              <a:t>. Caring worried African American mother. Digital Image. Shutterstock. October 5, 2021. Retrieved from</a:t>
            </a:r>
          </a:p>
          <a:p>
            <a:pPr>
              <a:tabLst>
                <a:tab pos="722313"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1"/>
              </a:rPr>
              <a:t>https://www.shutterstock.com/image-photo/caring-worried-african-american-mother-holding-1417298627</a:t>
            </a:r>
            <a:r>
              <a:rPr lang="en-US" sz="1200" dirty="0">
                <a:solidFill>
                  <a:srgbClr val="333333"/>
                </a:solidFill>
                <a:latin typeface="Andes Book" panose="02000000000000000000" pitchFamily="50" charset="0"/>
              </a:rPr>
              <a:t> </a:t>
            </a:r>
          </a:p>
          <a:p>
            <a:pPr>
              <a:tabLst>
                <a:tab pos="722313" algn="l"/>
              </a:tabLst>
            </a:pPr>
            <a:r>
              <a:rPr lang="en-US" sz="1200" dirty="0">
                <a:solidFill>
                  <a:srgbClr val="333333"/>
                </a:solidFill>
                <a:latin typeface="Andes Book" panose="02000000000000000000" pitchFamily="50" charset="0"/>
              </a:rPr>
              <a:t>Slide 25:	Str33t Cat. </a:t>
            </a:r>
            <a:r>
              <a:rPr lang="en-US" sz="1200" dirty="0">
                <a:latin typeface="Andes Book" panose="02000000000000000000" pitchFamily="50" charset="0"/>
              </a:rPr>
              <a:t>Tangled grungy round scribble hand drawn with thin line, divider shape. </a:t>
            </a:r>
            <a:r>
              <a:rPr lang="en-US" sz="1200" dirty="0">
                <a:solidFill>
                  <a:srgbClr val="333333"/>
                </a:solidFill>
                <a:latin typeface="Andes Book" panose="02000000000000000000" pitchFamily="50" charset="0"/>
              </a:rPr>
              <a:t>Digital Image. Shutterstock. March 29, 2021. Retrieved from </a:t>
            </a:r>
          </a:p>
          <a:p>
            <a:pPr>
              <a:tabLst>
                <a:tab pos="722313"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2"/>
              </a:rPr>
              <a:t>https://www.shutterstock.com/image-vector/tangled-grungy-round-scribble-hand-drawn-1139800124</a:t>
            </a:r>
            <a:r>
              <a:rPr lang="en-US" sz="1200" dirty="0">
                <a:solidFill>
                  <a:srgbClr val="333333"/>
                </a:solidFill>
                <a:latin typeface="Andes Book" panose="02000000000000000000" pitchFamily="50" charset="0"/>
              </a:rPr>
              <a:t> </a:t>
            </a:r>
          </a:p>
          <a:p>
            <a:pPr>
              <a:tabLst>
                <a:tab pos="722313" algn="l"/>
              </a:tabLst>
            </a:pPr>
            <a:r>
              <a:rPr lang="en-US" sz="1200" dirty="0">
                <a:latin typeface="Andes Book" panose="02000000000000000000" pitchFamily="50" charset="0"/>
              </a:rPr>
              <a:t>Slide 26: 	Maya Angelou. Digital Image. Retrieved from </a:t>
            </a:r>
            <a:br>
              <a:rPr lang="en-US" sz="1200" dirty="0">
                <a:latin typeface="Andes Book" panose="02000000000000000000" pitchFamily="50" charset="0"/>
              </a:rPr>
            </a:br>
            <a:r>
              <a:rPr lang="en-US" sz="1200" dirty="0">
                <a:latin typeface="Andes Book" panose="02000000000000000000" pitchFamily="50" charset="0"/>
              </a:rPr>
              <a:t>	</a:t>
            </a:r>
            <a:r>
              <a:rPr lang="en-US" sz="1200" dirty="0">
                <a:solidFill>
                  <a:srgbClr val="333333"/>
                </a:solidFill>
                <a:latin typeface="Andes Book" panose="02000000000000000000" pitchFamily="50" charset="0"/>
                <a:hlinkClick r:id="rId13"/>
              </a:rPr>
              <a:t>https://quotefancy.com/quote/866192/Maya-Angelou-Do-the-best-you-can-until-you-know-better-Then-when-you-know-better-do</a:t>
            </a:r>
            <a:r>
              <a:rPr lang="en-US" sz="1200" dirty="0">
                <a:solidFill>
                  <a:srgbClr val="333333"/>
                </a:solidFill>
                <a:latin typeface="Andes Book" panose="02000000000000000000" pitchFamily="50" charset="0"/>
              </a:rPr>
              <a:t> </a:t>
            </a:r>
          </a:p>
          <a:p>
            <a:pPr>
              <a:tabLst>
                <a:tab pos="722313" algn="l"/>
              </a:tabLst>
            </a:pPr>
            <a:r>
              <a:rPr lang="en-US" sz="1200" dirty="0">
                <a:solidFill>
                  <a:srgbClr val="333333"/>
                </a:solidFill>
                <a:latin typeface="Andes Book" panose="02000000000000000000" pitchFamily="50" charset="0"/>
              </a:rPr>
              <a:t>Slide 29:	4pm Production. I Love you Dad! Digital Image. Shutterstock. October 9, 2019.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4"/>
              </a:rPr>
              <a:t>https://www.shutterstock.com/image-photo/love-you-dad-handsome-young-man-1085099018</a:t>
            </a:r>
            <a:r>
              <a:rPr lang="en-US" sz="1200" dirty="0">
                <a:solidFill>
                  <a:srgbClr val="333333"/>
                </a:solidFill>
                <a:latin typeface="Andes Book" panose="02000000000000000000" pitchFamily="50" charset="0"/>
              </a:rPr>
              <a:t> </a:t>
            </a:r>
            <a:endParaRPr lang="en-US" sz="1200" dirty="0" smtClean="0">
              <a:solidFill>
                <a:srgbClr val="333333"/>
              </a:solidFill>
              <a:latin typeface="Andes Book" panose="02000000000000000000" pitchFamily="50" charset="0"/>
            </a:endParaRPr>
          </a:p>
          <a:p>
            <a:pPr>
              <a:tabLst>
                <a:tab pos="722313" algn="l"/>
              </a:tabLst>
            </a:pPr>
            <a:r>
              <a:rPr lang="en-US" sz="1200" dirty="0">
                <a:solidFill>
                  <a:srgbClr val="333333"/>
                </a:solidFill>
                <a:latin typeface="Andes Book" panose="02000000000000000000" pitchFamily="50" charset="0"/>
              </a:rPr>
              <a:t>Slide 30:	</a:t>
            </a:r>
            <a:r>
              <a:rPr lang="en-CA" sz="1200" dirty="0">
                <a:latin typeface="Andes Book" panose="02000000000000000000" pitchFamily="50" charset="0"/>
              </a:rPr>
              <a:t>Tatiana </a:t>
            </a:r>
            <a:r>
              <a:rPr lang="en-CA" sz="1200" dirty="0" err="1">
                <a:latin typeface="Andes Book" panose="02000000000000000000" pitchFamily="50" charset="0"/>
              </a:rPr>
              <a:t>Gordievskaia</a:t>
            </a:r>
            <a:r>
              <a:rPr lang="en-CA" sz="1200" dirty="0">
                <a:latin typeface="Andes Book" panose="02000000000000000000" pitchFamily="50" charset="0"/>
              </a:rPr>
              <a:t>. Kids Paint Outdoors. </a:t>
            </a:r>
            <a:r>
              <a:rPr lang="en-US" sz="1200" dirty="0">
                <a:solidFill>
                  <a:srgbClr val="333333"/>
                </a:solidFill>
                <a:latin typeface="Andes Book" panose="02000000000000000000" pitchFamily="50" charset="0"/>
              </a:rPr>
              <a:t>Digital Image. Shutterstock. October 3, 2019.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5"/>
              </a:rPr>
              <a:t>https://www.shutterstock.com/image-photo/kids-paint-outdoors-portrait-child-girl-1420851536</a:t>
            </a:r>
            <a:r>
              <a:rPr lang="en-US" sz="1200" dirty="0">
                <a:solidFill>
                  <a:srgbClr val="333333"/>
                </a:solidFill>
                <a:latin typeface="Andes Book" panose="02000000000000000000" pitchFamily="50" charset="0"/>
              </a:rPr>
              <a:t> </a:t>
            </a:r>
          </a:p>
          <a:p>
            <a:pPr>
              <a:tabLst>
                <a:tab pos="722313" algn="l"/>
              </a:tabLst>
            </a:pPr>
            <a:endParaRPr lang="en-US" sz="1200" dirty="0">
              <a:solidFill>
                <a:srgbClr val="333333"/>
              </a:solidFill>
              <a:latin typeface="Andes Book" panose="02000000000000000000" pitchFamily="50" charset="0"/>
            </a:endParaRPr>
          </a:p>
          <a:p>
            <a:pPr>
              <a:tabLst>
                <a:tab pos="722313" algn="l"/>
              </a:tabLst>
            </a:pPr>
            <a:r>
              <a:rPr lang="en-US" sz="1200" dirty="0">
                <a:latin typeface="Andes Book" panose="02000000000000000000" pitchFamily="50" charset="0"/>
              </a:rPr>
              <a:t>	</a:t>
            </a:r>
            <a:endParaRPr lang="en-US" sz="1200" dirty="0" smtClean="0">
              <a:latin typeface="Andes Book" panose="02000000000000000000" pitchFamily="50" charset="0"/>
            </a:endParaRPr>
          </a:p>
          <a:p>
            <a:pPr>
              <a:tabLst>
                <a:tab pos="722313" algn="l"/>
              </a:tabLst>
            </a:pPr>
            <a:r>
              <a:rPr lang="en-US" sz="1200" dirty="0">
                <a:latin typeface="Andes Book" panose="02000000000000000000" pitchFamily="50" charset="0"/>
              </a:rPr>
              <a:t>	</a:t>
            </a:r>
            <a:endParaRPr lang="en-CA" sz="1200" dirty="0">
              <a:latin typeface="Andes Book" panose="02000000000000000000" pitchFamily="50" charset="0"/>
            </a:endParaRPr>
          </a:p>
        </p:txBody>
      </p:sp>
      <p:sp>
        <p:nvSpPr>
          <p:cNvPr id="10" name="TextBox 9"/>
          <p:cNvSpPr txBox="1"/>
          <p:nvPr/>
        </p:nvSpPr>
        <p:spPr>
          <a:xfrm>
            <a:off x="823910" y="372416"/>
            <a:ext cx="8593359" cy="707886"/>
          </a:xfrm>
          <a:prstGeom prst="rect">
            <a:avLst/>
          </a:prstGeom>
          <a:noFill/>
        </p:spPr>
        <p:txBody>
          <a:bodyPr wrap="square" rtlCol="0">
            <a:spAutoFit/>
          </a:bodyPr>
          <a:lstStyle/>
          <a:p>
            <a:pPr algn="ctr"/>
            <a:r>
              <a:rPr lang="en-CA" sz="4000" b="1" dirty="0" smtClean="0">
                <a:latin typeface="Andes Bold" panose="02000000000000000000" pitchFamily="50" charset="0"/>
              </a:rPr>
              <a:t>References: Module 1</a:t>
            </a:r>
            <a:endParaRPr lang="en-CA" sz="4000" b="1" dirty="0">
              <a:latin typeface="Andes Bold" panose="02000000000000000000" pitchFamily="50" charset="0"/>
            </a:endParaRPr>
          </a:p>
        </p:txBody>
      </p:sp>
    </p:spTree>
    <p:extLst>
      <p:ext uri="{BB962C8B-B14F-4D97-AF65-F5344CB8AC3E}">
        <p14:creationId xmlns:p14="http://schemas.microsoft.com/office/powerpoint/2010/main" val="3578840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0ED2B2-9A10-E04A-9D5A-AFA4D613CF6C}"/>
              </a:ext>
            </a:extLst>
          </p:cNvPr>
          <p:cNvPicPr>
            <a:picLocks noChangeAspect="1"/>
          </p:cNvPicPr>
          <p:nvPr/>
        </p:nvPicPr>
        <p:blipFill>
          <a:blip r:embed="rId3"/>
          <a:stretch>
            <a:fillRect/>
          </a:stretch>
        </p:blipFill>
        <p:spPr>
          <a:xfrm>
            <a:off x="-7354" y="0"/>
            <a:ext cx="12206711" cy="6858000"/>
          </a:xfrm>
          <a:prstGeom prst="rect">
            <a:avLst/>
          </a:prstGeom>
        </p:spPr>
      </p:pic>
      <p:sp>
        <p:nvSpPr>
          <p:cNvPr id="2" name="Rectangle 1"/>
          <p:cNvSpPr/>
          <p:nvPr/>
        </p:nvSpPr>
        <p:spPr>
          <a:xfrm>
            <a:off x="681925" y="1452718"/>
            <a:ext cx="11098977" cy="4708981"/>
          </a:xfrm>
          <a:prstGeom prst="rect">
            <a:avLst/>
          </a:prstGeom>
        </p:spPr>
        <p:txBody>
          <a:bodyPr wrap="square">
            <a:spAutoFit/>
          </a:bodyPr>
          <a:lstStyle/>
          <a:p>
            <a:pPr>
              <a:tabLst>
                <a:tab pos="712788" algn="l"/>
              </a:tabLst>
            </a:pPr>
            <a:r>
              <a:rPr lang="en-US" sz="1200" b="1" dirty="0">
                <a:solidFill>
                  <a:srgbClr val="333333"/>
                </a:solidFill>
                <a:latin typeface="Andes Book" panose="02000000000000000000" pitchFamily="50" charset="0"/>
              </a:rPr>
              <a:t>IMAGES Continued:</a:t>
            </a:r>
          </a:p>
          <a:p>
            <a:pPr>
              <a:tabLst>
                <a:tab pos="712788" algn="l"/>
              </a:tabLst>
            </a:pPr>
            <a:r>
              <a:rPr lang="en-US" sz="1200" dirty="0" smtClean="0">
                <a:solidFill>
                  <a:srgbClr val="333333"/>
                </a:solidFill>
                <a:latin typeface="Andes Book" panose="02000000000000000000" pitchFamily="50" charset="0"/>
              </a:rPr>
              <a:t>Slide 31:</a:t>
            </a:r>
            <a:r>
              <a:rPr lang="en-US" sz="1200" dirty="0">
                <a:solidFill>
                  <a:srgbClr val="333333"/>
                </a:solidFill>
                <a:latin typeface="Andes Book" panose="02000000000000000000" pitchFamily="50" charset="0"/>
              </a:rPr>
              <a:t>	</a:t>
            </a:r>
            <a:r>
              <a:rPr lang="en-CA" sz="1200" dirty="0" smtClean="0">
                <a:latin typeface="Andes Book" panose="02000000000000000000" pitchFamily="50" charset="0"/>
              </a:rPr>
              <a:t>Angela </a:t>
            </a:r>
            <a:r>
              <a:rPr lang="en-CA" sz="1200" dirty="0" err="1" smtClean="0">
                <a:latin typeface="Andes Book" panose="02000000000000000000" pitchFamily="50" charset="0"/>
              </a:rPr>
              <a:t>Luchianiuc</a:t>
            </a:r>
            <a:r>
              <a:rPr lang="en-CA" sz="1200" dirty="0" smtClean="0">
                <a:latin typeface="Andes Book" panose="02000000000000000000" pitchFamily="50" charset="0"/>
              </a:rPr>
              <a:t>.</a:t>
            </a:r>
            <a:r>
              <a:rPr lang="en-US" sz="1200" b="1" dirty="0"/>
              <a:t> </a:t>
            </a:r>
            <a:r>
              <a:rPr lang="en-US" sz="1200" dirty="0">
                <a:latin typeface="Andes Book" panose="02000000000000000000" pitchFamily="50" charset="0"/>
              </a:rPr>
              <a:t>Little daughter showing to mother something isolated on white, focus on </a:t>
            </a:r>
            <a:r>
              <a:rPr lang="en-US" sz="1200" dirty="0" smtClean="0">
                <a:latin typeface="Andes Book" panose="02000000000000000000" pitchFamily="50" charset="0"/>
              </a:rPr>
              <a:t>baby. </a:t>
            </a:r>
            <a:r>
              <a:rPr lang="en-US" sz="1200" dirty="0" smtClean="0">
                <a:solidFill>
                  <a:srgbClr val="333333"/>
                </a:solidFill>
                <a:latin typeface="Andes Book" panose="02000000000000000000" pitchFamily="50" charset="0"/>
              </a:rPr>
              <a:t>Digital </a:t>
            </a:r>
            <a:r>
              <a:rPr lang="en-US" sz="1200" dirty="0">
                <a:solidFill>
                  <a:srgbClr val="333333"/>
                </a:solidFill>
                <a:latin typeface="Andes Book" panose="02000000000000000000" pitchFamily="50" charset="0"/>
              </a:rPr>
              <a:t>Image. </a:t>
            </a:r>
            <a:r>
              <a:rPr lang="en-US" sz="1200" dirty="0" smtClean="0">
                <a:solidFill>
                  <a:srgbClr val="333333"/>
                </a:solidFill>
                <a:latin typeface="Andes Book" panose="02000000000000000000" pitchFamily="50" charset="0"/>
              </a:rPr>
              <a:t>Shutterstock, October 3, 2019</a:t>
            </a:r>
          </a:p>
          <a:p>
            <a:pPr>
              <a:tabLst>
                <a:tab pos="712788" algn="l"/>
              </a:tabLst>
            </a:pPr>
            <a:r>
              <a:rPr lang="en-US" sz="1200" dirty="0">
                <a:solidFill>
                  <a:srgbClr val="333333"/>
                </a:solidFill>
                <a:latin typeface="Andes Book" panose="02000000000000000000" pitchFamily="50" charset="0"/>
              </a:rPr>
              <a:t>	</a:t>
            </a:r>
            <a:r>
              <a:rPr lang="en-US" sz="1200" dirty="0" smtClean="0">
                <a:solidFill>
                  <a:srgbClr val="333333"/>
                </a:solidFill>
                <a:latin typeface="Andes Book" panose="02000000000000000000" pitchFamily="50" charset="0"/>
              </a:rPr>
              <a:t>Retrieved </a:t>
            </a:r>
            <a:r>
              <a:rPr lang="en-US" sz="1200" dirty="0">
                <a:solidFill>
                  <a:srgbClr val="333333"/>
                </a:solidFill>
                <a:latin typeface="Andes Book" panose="02000000000000000000" pitchFamily="50" charset="0"/>
              </a:rPr>
              <a:t>from </a:t>
            </a:r>
            <a:r>
              <a:rPr lang="en-US" sz="1200" dirty="0">
                <a:solidFill>
                  <a:srgbClr val="333333"/>
                </a:solidFill>
                <a:latin typeface="Andes Book" panose="02000000000000000000" pitchFamily="50" charset="0"/>
                <a:hlinkClick r:id="rId4"/>
              </a:rPr>
              <a:t>https://</a:t>
            </a:r>
            <a:r>
              <a:rPr lang="en-US" sz="1200" dirty="0" smtClean="0">
                <a:solidFill>
                  <a:srgbClr val="333333"/>
                </a:solidFill>
                <a:latin typeface="Andes Book" panose="02000000000000000000" pitchFamily="50" charset="0"/>
                <a:hlinkClick r:id="rId4"/>
              </a:rPr>
              <a:t>www.shutterstock.com/image-photo/little-daughter-showing-mother-something-isolated-106791110</a:t>
            </a:r>
            <a:r>
              <a:rPr lang="en-US" sz="1200" dirty="0" smtClean="0">
                <a:solidFill>
                  <a:srgbClr val="333333"/>
                </a:solidFill>
                <a:latin typeface="Andes Book" panose="02000000000000000000" pitchFamily="50" charset="0"/>
              </a:rPr>
              <a:t> </a:t>
            </a:r>
            <a:endParaRPr lang="en-US" sz="1200" dirty="0">
              <a:solidFill>
                <a:srgbClr val="333333"/>
              </a:solidFill>
              <a:latin typeface="Andes Book" panose="02000000000000000000" pitchFamily="50" charset="0"/>
            </a:endParaRPr>
          </a:p>
          <a:p>
            <a:pPr>
              <a:tabLst>
                <a:tab pos="712788" algn="l"/>
              </a:tabLst>
            </a:pPr>
            <a:r>
              <a:rPr lang="en-US" sz="1200" dirty="0">
                <a:solidFill>
                  <a:srgbClr val="333333"/>
                </a:solidFill>
                <a:latin typeface="Andes Book" panose="02000000000000000000" pitchFamily="50" charset="0"/>
              </a:rPr>
              <a:t>Slide </a:t>
            </a:r>
            <a:r>
              <a:rPr lang="en-US" sz="1200" dirty="0" smtClean="0">
                <a:solidFill>
                  <a:srgbClr val="333333"/>
                </a:solidFill>
                <a:latin typeface="Andes Book" panose="02000000000000000000" pitchFamily="50" charset="0"/>
              </a:rPr>
              <a:t>32:</a:t>
            </a:r>
            <a:r>
              <a:rPr lang="en-US" sz="1200" dirty="0">
                <a:solidFill>
                  <a:srgbClr val="333333"/>
                </a:solidFill>
                <a:latin typeface="Andes Book" panose="02000000000000000000" pitchFamily="50" charset="0"/>
              </a:rPr>
              <a:t>	</a:t>
            </a:r>
            <a:r>
              <a:rPr lang="en-US" sz="1200" dirty="0" err="1" smtClean="0">
                <a:solidFill>
                  <a:srgbClr val="333333"/>
                </a:solidFill>
                <a:latin typeface="Andes Book" panose="02000000000000000000" pitchFamily="50" charset="0"/>
              </a:rPr>
              <a:t>Lightfield</a:t>
            </a:r>
            <a:r>
              <a:rPr lang="en-US" sz="1200" dirty="0" smtClean="0">
                <a:solidFill>
                  <a:srgbClr val="333333"/>
                </a:solidFill>
                <a:latin typeface="Andes Book" panose="02000000000000000000" pitchFamily="50" charset="0"/>
              </a:rPr>
              <a:t> Studios. </a:t>
            </a:r>
            <a:r>
              <a:rPr lang="en-US" sz="1200" dirty="0">
                <a:latin typeface="Andes Book" panose="02000000000000000000" pitchFamily="50" charset="0"/>
              </a:rPr>
              <a:t>S</a:t>
            </a:r>
            <a:r>
              <a:rPr lang="en-US" sz="1200" dirty="0" smtClean="0">
                <a:latin typeface="Andes Book" panose="02000000000000000000" pitchFamily="50" charset="0"/>
              </a:rPr>
              <a:t>miling </a:t>
            </a:r>
            <a:r>
              <a:rPr lang="en-US" sz="1200" dirty="0" err="1">
                <a:latin typeface="Andes Book" panose="02000000000000000000" pitchFamily="50" charset="0"/>
              </a:rPr>
              <a:t>african</a:t>
            </a:r>
            <a:r>
              <a:rPr lang="en-US" sz="1200" dirty="0">
                <a:latin typeface="Andes Book" panose="02000000000000000000" pitchFamily="50" charset="0"/>
              </a:rPr>
              <a:t> </a:t>
            </a:r>
            <a:r>
              <a:rPr lang="en-US" sz="1200" dirty="0" err="1">
                <a:latin typeface="Andes Book" panose="02000000000000000000" pitchFamily="50" charset="0"/>
              </a:rPr>
              <a:t>american</a:t>
            </a:r>
            <a:r>
              <a:rPr lang="en-US" sz="1200" dirty="0">
                <a:latin typeface="Andes Book" panose="02000000000000000000" pitchFamily="50" charset="0"/>
              </a:rPr>
              <a:t> father and little son playing with colorful blocks together at </a:t>
            </a:r>
            <a:r>
              <a:rPr lang="en-US" sz="1200" dirty="0" smtClean="0">
                <a:latin typeface="Andes Book" panose="02000000000000000000" pitchFamily="50" charset="0"/>
              </a:rPr>
              <a:t>home. Digital Image. Shutterstock. October 3, 	2019. Retrieved </a:t>
            </a:r>
            <a:r>
              <a:rPr lang="en-US" sz="1200" dirty="0">
                <a:latin typeface="Andes Book" panose="02000000000000000000" pitchFamily="50" charset="0"/>
              </a:rPr>
              <a:t>from </a:t>
            </a:r>
            <a:r>
              <a:rPr lang="en-US" sz="1200" dirty="0">
                <a:latin typeface="Andes Book" panose="02000000000000000000" pitchFamily="50" charset="0"/>
                <a:hlinkClick r:id="rId5"/>
              </a:rPr>
              <a:t>https://</a:t>
            </a:r>
            <a:r>
              <a:rPr lang="en-US" sz="1200" dirty="0" smtClean="0">
                <a:latin typeface="Andes Book" panose="02000000000000000000" pitchFamily="50" charset="0"/>
                <a:hlinkClick r:id="rId5"/>
              </a:rPr>
              <a:t>www.shutterstock.com/image-photo/smiling-african-american-father-little-son-1078367516</a:t>
            </a:r>
            <a:r>
              <a:rPr lang="en-US" sz="1200" dirty="0" smtClean="0">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34:	</a:t>
            </a:r>
            <a:r>
              <a:rPr lang="en-CA" sz="1200" dirty="0" err="1">
                <a:latin typeface="Andes Book" panose="02000000000000000000" pitchFamily="50" charset="0"/>
              </a:rPr>
              <a:t>Karelnoope</a:t>
            </a:r>
            <a:r>
              <a:rPr lang="en-CA" sz="1200" dirty="0">
                <a:latin typeface="Andes Book" panose="02000000000000000000" pitchFamily="50" charset="0"/>
              </a:rPr>
              <a:t>. </a:t>
            </a:r>
            <a:r>
              <a:rPr lang="en-US" sz="1200" dirty="0">
                <a:latin typeface="Andes Book" panose="02000000000000000000" pitchFamily="50" charset="0"/>
              </a:rPr>
              <a:t>Close up portrait of crying little girl playing with wooden blocks at table.</a:t>
            </a:r>
            <a:r>
              <a:rPr lang="en-CA" sz="1200" dirty="0">
                <a:latin typeface="Andes Book" panose="02000000000000000000" pitchFamily="50" charset="0"/>
              </a:rPr>
              <a:t> </a:t>
            </a:r>
            <a:r>
              <a:rPr lang="en-US" sz="1200" dirty="0">
                <a:solidFill>
                  <a:srgbClr val="333333"/>
                </a:solidFill>
                <a:latin typeface="Andes Book" panose="02000000000000000000" pitchFamily="50" charset="0"/>
              </a:rPr>
              <a:t>Digital Image. Shutterstock. October 3, 2019. Retrieved from</a:t>
            </a:r>
          </a:p>
          <a:p>
            <a:pPr>
              <a:tabLst>
                <a:tab pos="712788"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6"/>
              </a:rPr>
              <a:t>https://www.shutterstock.com/image-photo/close-portrait-crying-little-girl-playing-334700336</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36:	</a:t>
            </a:r>
            <a:r>
              <a:rPr lang="en-CA" sz="1200" dirty="0" err="1">
                <a:latin typeface="Andes Book" panose="02000000000000000000" pitchFamily="50" charset="0"/>
              </a:rPr>
              <a:t>Vysek</a:t>
            </a:r>
            <a:r>
              <a:rPr lang="en-CA" sz="1200" dirty="0">
                <a:latin typeface="Andes Book" panose="02000000000000000000" pitchFamily="50" charset="0"/>
              </a:rPr>
              <a:t> Images. Beautiful little son sitting on stairs holding and taking a picture to a dad. </a:t>
            </a:r>
            <a:r>
              <a:rPr lang="en-US" sz="1200" dirty="0">
                <a:solidFill>
                  <a:srgbClr val="333333"/>
                </a:solidFill>
                <a:latin typeface="Andes Book" panose="02000000000000000000" pitchFamily="50" charset="0"/>
              </a:rPr>
              <a:t>Digital Image. Shutterstock. October 3, 2019</a:t>
            </a:r>
          </a:p>
          <a:p>
            <a:pPr>
              <a:tabLst>
                <a:tab pos="712788" algn="l"/>
              </a:tabLst>
            </a:pPr>
            <a:r>
              <a:rPr lang="en-US" sz="1200" dirty="0">
                <a:solidFill>
                  <a:srgbClr val="333333"/>
                </a:solidFill>
                <a:latin typeface="Andes Book" panose="02000000000000000000" pitchFamily="50" charset="0"/>
              </a:rPr>
              <a:t>	Retrieved from </a:t>
            </a:r>
            <a:r>
              <a:rPr lang="en-US" sz="1200" dirty="0">
                <a:solidFill>
                  <a:srgbClr val="333333"/>
                </a:solidFill>
                <a:latin typeface="Andes Book" panose="02000000000000000000" pitchFamily="50" charset="0"/>
                <a:hlinkClick r:id="rId7"/>
              </a:rPr>
              <a:t>https://www.shutterstock.com/image-photo/beautiful-little-son-sitting-on-stairs-1498736861</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37:	</a:t>
            </a:r>
            <a:r>
              <a:rPr lang="en-CA" sz="1200" dirty="0">
                <a:latin typeface="Andes Book" panose="02000000000000000000" pitchFamily="50" charset="0"/>
              </a:rPr>
              <a:t>Oleg </a:t>
            </a:r>
            <a:r>
              <a:rPr lang="en-CA" sz="1200" dirty="0" err="1">
                <a:latin typeface="Andes Book" panose="02000000000000000000" pitchFamily="50" charset="0"/>
              </a:rPr>
              <a:t>Golovnev</a:t>
            </a:r>
            <a:r>
              <a:rPr lang="en-CA" sz="1200" dirty="0">
                <a:latin typeface="Andes Book" panose="02000000000000000000" pitchFamily="50" charset="0"/>
              </a:rPr>
              <a:t>. </a:t>
            </a:r>
            <a:r>
              <a:rPr lang="en-US" sz="1200" dirty="0">
                <a:latin typeface="Andes Book" panose="02000000000000000000" pitchFamily="50" charset="0"/>
              </a:rPr>
              <a:t>Skeptic. Portrait of </a:t>
            </a:r>
            <a:r>
              <a:rPr lang="en-US" sz="1200" dirty="0" err="1">
                <a:latin typeface="Andes Book" panose="02000000000000000000" pitchFamily="50" charset="0"/>
              </a:rPr>
              <a:t>Ponderer</a:t>
            </a:r>
            <a:r>
              <a:rPr lang="en-US" sz="1200" dirty="0">
                <a:latin typeface="Andes Book" panose="02000000000000000000" pitchFamily="50" charset="0"/>
              </a:rPr>
              <a:t> girl.</a:t>
            </a:r>
            <a:r>
              <a:rPr lang="en-US" sz="1200" dirty="0">
                <a:solidFill>
                  <a:srgbClr val="333333"/>
                </a:solidFill>
                <a:latin typeface="Andes Book" panose="02000000000000000000" pitchFamily="50" charset="0"/>
              </a:rPr>
              <a:t> Digital Image. Shutterstock. October 3, 2019.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8"/>
              </a:rPr>
              <a:t>https://www.shutterstock.com/image-photo/skeptic-portrait-ponderer-girl-102189820</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38:	</a:t>
            </a:r>
            <a:r>
              <a:rPr lang="en-US" sz="1200" dirty="0" err="1">
                <a:solidFill>
                  <a:srgbClr val="333333"/>
                </a:solidFill>
                <a:latin typeface="Andes Book" panose="02000000000000000000" pitchFamily="50" charset="0"/>
              </a:rPr>
              <a:t>Dizain</a:t>
            </a:r>
            <a:r>
              <a:rPr lang="en-US" sz="1200" dirty="0">
                <a:solidFill>
                  <a:srgbClr val="333333"/>
                </a:solidFill>
                <a:latin typeface="Andes Book" panose="02000000000000000000" pitchFamily="50" charset="0"/>
              </a:rPr>
              <a:t>. Question Mark. Digital Image. Shutterstock. July 17, 2019.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9"/>
              </a:rPr>
              <a:t>https://www.shutterstock.com/image-vector/question-mark-words-vector-concept-243224158</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42:	Monkey Business Images. Parents sitting with children reading story indoors. Digital Image. Shutterstock. October 9, 2019. Retrieved from</a:t>
            </a:r>
          </a:p>
          <a:p>
            <a:pPr>
              <a:tabLst>
                <a:tab pos="712788"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0"/>
              </a:rPr>
              <a:t>https://www.shutterstock.com/image-photo/parents-sitting-children-reading-story-indoors-114642343</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	MIA Studio. Happy Loving Family. Digital Image. Shutterstock. May 7, 2020. Retrieved from </a:t>
            </a:r>
            <a:br>
              <a:rPr lang="en-US" sz="1200" dirty="0">
                <a:solidFill>
                  <a:srgbClr val="333333"/>
                </a:solidFill>
                <a:latin typeface="Andes Book" panose="02000000000000000000" pitchFamily="50" charset="0"/>
              </a:rPr>
            </a:b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1"/>
              </a:rPr>
              <a:t>https://www.shutterstock.com/image-photo/happy-loving-family-mother-baby-boy-1309043608</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43:	</a:t>
            </a:r>
            <a:r>
              <a:rPr lang="en-CA" sz="1200" dirty="0">
                <a:latin typeface="Andes Book" panose="02000000000000000000" pitchFamily="50" charset="0"/>
              </a:rPr>
              <a:t>Oksana Kuzmina. C</a:t>
            </a:r>
            <a:r>
              <a:rPr lang="en-US" sz="1200" dirty="0" err="1">
                <a:latin typeface="Andes Book" panose="02000000000000000000" pitchFamily="50" charset="0"/>
              </a:rPr>
              <a:t>ute</a:t>
            </a:r>
            <a:r>
              <a:rPr lang="en-US" sz="1200" dirty="0">
                <a:latin typeface="Andes Book" panose="02000000000000000000" pitchFamily="50" charset="0"/>
              </a:rPr>
              <a:t> mother and kid boy playing together indoor</a:t>
            </a:r>
            <a:r>
              <a:rPr lang="en-US" sz="1200" b="1" dirty="0">
                <a:latin typeface="Andes Book" panose="02000000000000000000" pitchFamily="50" charset="0"/>
              </a:rPr>
              <a:t>. </a:t>
            </a:r>
            <a:r>
              <a:rPr lang="en-US" sz="1200" dirty="0">
                <a:solidFill>
                  <a:srgbClr val="333333"/>
                </a:solidFill>
                <a:latin typeface="Andes Book" panose="02000000000000000000" pitchFamily="50" charset="0"/>
              </a:rPr>
              <a:t>Digital Image. Shutterstock. October 9, 2019. Retrieved from 	</a:t>
            </a:r>
            <a:r>
              <a:rPr lang="en-US" sz="1200" dirty="0">
                <a:solidFill>
                  <a:srgbClr val="333333"/>
                </a:solidFill>
                <a:latin typeface="Andes Book" panose="02000000000000000000" pitchFamily="50" charset="0"/>
                <a:hlinkClick r:id="rId12"/>
              </a:rPr>
              <a:t>https://www.shutterstock.com/image-photo/cute-mother-kid-boy-playing-together-103089908</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44:	Monkey Business Images. Young black boy playing. Digital Image. Shutterstock. October 9, 2019. Retrieved from </a:t>
            </a:r>
          </a:p>
          <a:p>
            <a:pPr>
              <a:tabLst>
                <a:tab pos="712788"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3"/>
              </a:rPr>
              <a:t>https://www.shutterstock.com/image-photo/young-black-boy-playing-on-back-557001508</a:t>
            </a:r>
            <a:r>
              <a:rPr lang="en-US" sz="1200" dirty="0">
                <a:solidFill>
                  <a:srgbClr val="333333"/>
                </a:solidFill>
                <a:latin typeface="Andes Book" panose="02000000000000000000" pitchFamily="50" charset="0"/>
              </a:rPr>
              <a:t> </a:t>
            </a:r>
          </a:p>
          <a:p>
            <a:pPr>
              <a:tabLst>
                <a:tab pos="712788" algn="l"/>
              </a:tabLst>
            </a:pPr>
            <a:r>
              <a:rPr lang="en-US" sz="1200" dirty="0">
                <a:solidFill>
                  <a:srgbClr val="333333"/>
                </a:solidFill>
                <a:latin typeface="Andes Book" panose="02000000000000000000" pitchFamily="50" charset="0"/>
              </a:rPr>
              <a:t>Slide 45:	Monkey Business Images. </a:t>
            </a:r>
            <a:r>
              <a:rPr lang="en-US" sz="1200" dirty="0">
                <a:latin typeface="Andes Book" panose="02000000000000000000" pitchFamily="50" charset="0"/>
              </a:rPr>
              <a:t>Mother And Children Playing With Building Blocks In Bedroom. </a:t>
            </a:r>
            <a:r>
              <a:rPr lang="en-US" sz="1200" dirty="0">
                <a:solidFill>
                  <a:srgbClr val="333333"/>
                </a:solidFill>
                <a:latin typeface="Andes Book" panose="02000000000000000000" pitchFamily="50" charset="0"/>
              </a:rPr>
              <a:t>Digital Image. Shutterstock. October 9, 2019. Retrieved from </a:t>
            </a:r>
          </a:p>
          <a:p>
            <a:pPr>
              <a:tabLst>
                <a:tab pos="712788" algn="l"/>
              </a:tabLst>
            </a:pPr>
            <a:r>
              <a:rPr lang="en-US" sz="1200" dirty="0">
                <a:solidFill>
                  <a:srgbClr val="333333"/>
                </a:solidFill>
                <a:latin typeface="Andes Book" panose="02000000000000000000" pitchFamily="50" charset="0"/>
              </a:rPr>
              <a:t>	</a:t>
            </a:r>
            <a:r>
              <a:rPr lang="en-US" sz="1200" dirty="0">
                <a:solidFill>
                  <a:srgbClr val="333333"/>
                </a:solidFill>
                <a:latin typeface="Andes Book" panose="02000000000000000000" pitchFamily="50" charset="0"/>
                <a:hlinkClick r:id="rId14"/>
              </a:rPr>
              <a:t>https://www.shutterstock.com/image-photo/mother-children-playing-building-blocks-bedroom-627688985</a:t>
            </a:r>
            <a:r>
              <a:rPr lang="en-US" sz="1200" dirty="0">
                <a:solidFill>
                  <a:srgbClr val="333333"/>
                </a:solidFill>
                <a:latin typeface="Andes Book" panose="02000000000000000000" pitchFamily="50" charset="0"/>
              </a:rPr>
              <a:t> </a:t>
            </a:r>
          </a:p>
          <a:p>
            <a:pPr>
              <a:tabLst>
                <a:tab pos="712788" algn="l"/>
              </a:tabLst>
            </a:pPr>
            <a:endParaRPr lang="en-US" sz="1200" dirty="0" smtClean="0">
              <a:solidFill>
                <a:srgbClr val="333333"/>
              </a:solidFill>
              <a:latin typeface="Andes Book" panose="02000000000000000000" pitchFamily="50" charset="0"/>
            </a:endParaRPr>
          </a:p>
          <a:p>
            <a:pPr>
              <a:tabLst>
                <a:tab pos="712788" algn="l"/>
              </a:tabLst>
            </a:pPr>
            <a:endParaRPr lang="en-CA" sz="1200" dirty="0"/>
          </a:p>
        </p:txBody>
      </p:sp>
      <p:sp>
        <p:nvSpPr>
          <p:cNvPr id="10" name="TextBox 9"/>
          <p:cNvSpPr txBox="1"/>
          <p:nvPr/>
        </p:nvSpPr>
        <p:spPr>
          <a:xfrm>
            <a:off x="681924" y="372416"/>
            <a:ext cx="8777385" cy="707886"/>
          </a:xfrm>
          <a:prstGeom prst="rect">
            <a:avLst/>
          </a:prstGeom>
          <a:noFill/>
        </p:spPr>
        <p:txBody>
          <a:bodyPr wrap="square" rtlCol="0">
            <a:spAutoFit/>
          </a:bodyPr>
          <a:lstStyle/>
          <a:p>
            <a:pPr algn="ctr"/>
            <a:r>
              <a:rPr lang="en-CA" sz="4000" b="1" dirty="0" smtClean="0">
                <a:latin typeface="Andes Bold" panose="02000000000000000000" pitchFamily="50" charset="0"/>
              </a:rPr>
              <a:t>References: Module 1</a:t>
            </a:r>
            <a:endParaRPr lang="en-CA" sz="4000" b="1" dirty="0">
              <a:latin typeface="Andes Bold" panose="02000000000000000000" pitchFamily="50" charset="0"/>
            </a:endParaRPr>
          </a:p>
        </p:txBody>
      </p:sp>
    </p:spTree>
    <p:extLst>
      <p:ext uri="{BB962C8B-B14F-4D97-AF65-F5344CB8AC3E}">
        <p14:creationId xmlns:p14="http://schemas.microsoft.com/office/powerpoint/2010/main" val="2755631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DBD9CD-946D-104E-97EE-9B73A3DBF9CC}"/>
              </a:ext>
            </a:extLst>
          </p:cNvPr>
          <p:cNvPicPr>
            <a:picLocks noChangeAspect="1"/>
          </p:cNvPicPr>
          <p:nvPr/>
        </p:nvPicPr>
        <p:blipFill>
          <a:blip r:embed="rId4"/>
          <a:stretch>
            <a:fillRect/>
          </a:stretch>
        </p:blipFill>
        <p:spPr>
          <a:xfrm>
            <a:off x="3" y="0"/>
            <a:ext cx="12206711" cy="6858000"/>
          </a:xfrm>
          <a:prstGeom prst="rect">
            <a:avLst/>
          </a:prstGeom>
          <a:solidFill>
            <a:schemeClr val="accent4"/>
          </a:solidFill>
        </p:spPr>
      </p:pic>
      <p:sp>
        <p:nvSpPr>
          <p:cNvPr id="4" name="TextBox 3"/>
          <p:cNvSpPr txBox="1"/>
          <p:nvPr/>
        </p:nvSpPr>
        <p:spPr>
          <a:xfrm>
            <a:off x="2564860" y="414481"/>
            <a:ext cx="5693923" cy="707886"/>
          </a:xfrm>
          <a:prstGeom prst="rect">
            <a:avLst/>
          </a:prstGeom>
          <a:noFill/>
        </p:spPr>
        <p:txBody>
          <a:bodyPr wrap="square" rtlCol="0">
            <a:spAutoFit/>
          </a:bodyPr>
          <a:lstStyle/>
          <a:p>
            <a:r>
              <a:rPr lang="en-US" sz="4000" b="1" dirty="0">
                <a:latin typeface="AndesSemiBold" panose="02000000000000000000" pitchFamily="2" charset="0"/>
              </a:rPr>
              <a:t>The Uploading Screen </a:t>
            </a:r>
            <a:r>
              <a:rPr lang="en-US" sz="4000" dirty="0">
                <a:sym typeface="Wingdings" panose="05000000000000000000" pitchFamily="2" charset="2"/>
              </a:rPr>
              <a:t></a:t>
            </a:r>
            <a:endParaRPr lang="en-US" sz="4000" dirty="0"/>
          </a:p>
        </p:txBody>
      </p:sp>
      <p:sp>
        <p:nvSpPr>
          <p:cNvPr id="2" name="Slide Number Placeholder 1">
            <a:extLst>
              <a:ext uri="{FF2B5EF4-FFF2-40B4-BE49-F238E27FC236}">
                <a16:creationId xmlns:a16="http://schemas.microsoft.com/office/drawing/2014/main" xmlns="" id="{58ECAA86-D45E-6E4E-A2CE-BFFA05BC7E07}"/>
              </a:ext>
            </a:extLst>
          </p:cNvPr>
          <p:cNvSpPr>
            <a:spLocks noGrp="1"/>
          </p:cNvSpPr>
          <p:nvPr>
            <p:ph type="sldNum" sz="quarter" idx="12"/>
          </p:nvPr>
        </p:nvSpPr>
        <p:spPr/>
        <p:txBody>
          <a:bodyPr/>
          <a:lstStyle/>
          <a:p>
            <a:fld id="{FE0EAC0E-5168-4387-995B-DF845DAE16CB}" type="slidenum">
              <a:rPr lang="en-CA" smtClean="0"/>
              <a:t>5</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4271304276"/>
              </p:ext>
            </p:extLst>
          </p:nvPr>
        </p:nvGraphicFramePr>
        <p:xfrm>
          <a:off x="3248167" y="1793187"/>
          <a:ext cx="5677468" cy="3841091"/>
        </p:xfrm>
        <a:graphic>
          <a:graphicData uri="http://schemas.openxmlformats.org/presentationml/2006/ole">
            <mc:AlternateContent xmlns:mc="http://schemas.openxmlformats.org/markup-compatibility/2006">
              <mc:Choice xmlns:v="urn:schemas-microsoft-com:vml" Requires="v">
                <p:oleObj spid="_x0000_s1109" r:id="rId5" imgW="8244720" imgH="5577840" progId="">
                  <p:embed/>
                </p:oleObj>
              </mc:Choice>
              <mc:Fallback>
                <p:oleObj r:id="rId5" imgW="8244720" imgH="5577840" progId="">
                  <p:embed/>
                  <p:pic>
                    <p:nvPicPr>
                      <p:cNvPr id="0" name=""/>
                      <p:cNvPicPr/>
                      <p:nvPr/>
                    </p:nvPicPr>
                    <p:blipFill>
                      <a:blip r:embed="rId6"/>
                      <a:stretch>
                        <a:fillRect/>
                      </a:stretch>
                    </p:blipFill>
                    <p:spPr>
                      <a:xfrm>
                        <a:off x="3248167" y="1793187"/>
                        <a:ext cx="5677468" cy="3841091"/>
                      </a:xfrm>
                      <a:prstGeom prst="rect">
                        <a:avLst/>
                      </a:prstGeom>
                    </p:spPr>
                  </p:pic>
                </p:oleObj>
              </mc:Fallback>
            </mc:AlternateContent>
          </a:graphicData>
        </a:graphic>
      </p:graphicFrame>
    </p:spTree>
    <p:extLst>
      <p:ext uri="{BB962C8B-B14F-4D97-AF65-F5344CB8AC3E}">
        <p14:creationId xmlns:p14="http://schemas.microsoft.com/office/powerpoint/2010/main" val="2881113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B9FB88-692B-A740-964A-5C003BB4D0DC}"/>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4" name="TextBox 3"/>
          <p:cNvSpPr txBox="1"/>
          <p:nvPr/>
        </p:nvSpPr>
        <p:spPr>
          <a:xfrm>
            <a:off x="2564860" y="414478"/>
            <a:ext cx="5693923" cy="707886"/>
          </a:xfrm>
          <a:prstGeom prst="rect">
            <a:avLst/>
          </a:prstGeom>
          <a:noFill/>
        </p:spPr>
        <p:txBody>
          <a:bodyPr wrap="square" rtlCol="0">
            <a:spAutoFit/>
          </a:bodyPr>
          <a:lstStyle/>
          <a:p>
            <a:r>
              <a:rPr lang="en-US" sz="4000" b="1" dirty="0">
                <a:latin typeface="AndesSemiBold" panose="02000000000000000000" pitchFamily="2" charset="0"/>
              </a:rPr>
              <a:t>           Attention Span</a:t>
            </a:r>
            <a:endParaRPr lang="en-US" sz="4000" dirty="0"/>
          </a:p>
        </p:txBody>
      </p:sp>
      <p:pic>
        <p:nvPicPr>
          <p:cNvPr id="9" name="Picture 8" descr="Image result for Interesting span"/>
          <p:cNvPicPr/>
          <p:nvPr/>
        </p:nvPicPr>
        <p:blipFill>
          <a:blip r:embed="rId4">
            <a:extLst>
              <a:ext uri="{28A0092B-C50C-407E-A947-70E740481C1C}">
                <a14:useLocalDpi xmlns:a14="http://schemas.microsoft.com/office/drawing/2010/main" val="0"/>
              </a:ext>
            </a:extLst>
          </a:blip>
          <a:srcRect/>
          <a:stretch>
            <a:fillRect/>
          </a:stretch>
        </p:blipFill>
        <p:spPr bwMode="auto">
          <a:xfrm>
            <a:off x="1690219" y="1749287"/>
            <a:ext cx="7652567" cy="4154557"/>
          </a:xfrm>
          <a:prstGeom prst="rect">
            <a:avLst/>
          </a:prstGeom>
          <a:noFill/>
          <a:ln>
            <a:noFill/>
          </a:ln>
        </p:spPr>
      </p:pic>
      <p:sp>
        <p:nvSpPr>
          <p:cNvPr id="2" name="Slide Number Placeholder 1">
            <a:extLst>
              <a:ext uri="{FF2B5EF4-FFF2-40B4-BE49-F238E27FC236}">
                <a16:creationId xmlns:a16="http://schemas.microsoft.com/office/drawing/2014/main" xmlns="" id="{A506D425-3A6C-2842-95B1-845DA2B28B78}"/>
              </a:ext>
            </a:extLst>
          </p:cNvPr>
          <p:cNvSpPr>
            <a:spLocks noGrp="1"/>
          </p:cNvSpPr>
          <p:nvPr>
            <p:ph type="sldNum" sz="quarter" idx="12"/>
          </p:nvPr>
        </p:nvSpPr>
        <p:spPr/>
        <p:txBody>
          <a:bodyPr/>
          <a:lstStyle/>
          <a:p>
            <a:fld id="{FE0EAC0E-5168-4387-995B-DF845DAE16CB}" type="slidenum">
              <a:rPr lang="en-CA" smtClean="0"/>
              <a:t>6</a:t>
            </a:fld>
            <a:endParaRPr lang="en-CA" dirty="0"/>
          </a:p>
        </p:txBody>
      </p:sp>
    </p:spTree>
    <p:extLst>
      <p:ext uri="{BB962C8B-B14F-4D97-AF65-F5344CB8AC3E}">
        <p14:creationId xmlns:p14="http://schemas.microsoft.com/office/powerpoint/2010/main" val="2031552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459F47D-0252-9047-AD87-1320BCBD4FDF}"/>
              </a:ext>
            </a:extLst>
          </p:cNvPr>
          <p:cNvPicPr>
            <a:picLocks noChangeAspect="1"/>
          </p:cNvPicPr>
          <p:nvPr/>
        </p:nvPicPr>
        <p:blipFill>
          <a:blip r:embed="rId3"/>
          <a:stretch>
            <a:fillRect/>
          </a:stretch>
        </p:blipFill>
        <p:spPr>
          <a:xfrm>
            <a:off x="3" y="0"/>
            <a:ext cx="12206711" cy="6858000"/>
          </a:xfrm>
          <a:prstGeom prst="rect">
            <a:avLst/>
          </a:prstGeom>
          <a:solidFill>
            <a:schemeClr val="accent4"/>
          </a:solidFill>
        </p:spPr>
      </p:pic>
      <p:sp>
        <p:nvSpPr>
          <p:cNvPr id="7" name="Rectangle 6"/>
          <p:cNvSpPr/>
          <p:nvPr/>
        </p:nvSpPr>
        <p:spPr>
          <a:xfrm>
            <a:off x="4852977" y="3237327"/>
            <a:ext cx="6502300" cy="1384995"/>
          </a:xfrm>
          <a:prstGeom prst="rect">
            <a:avLst/>
          </a:prstGeom>
        </p:spPr>
        <p:txBody>
          <a:bodyPr wrap="square">
            <a:spAutoFit/>
          </a:bodyPr>
          <a:lstStyle/>
          <a:p>
            <a:pPr algn="ctr"/>
            <a:r>
              <a:rPr lang="en-CA" sz="2800" dirty="0">
                <a:latin typeface="AndesBook" panose="02000000000000000000" pitchFamily="2" charset="0"/>
              </a:rPr>
              <a:t>How do you think your childhood experiences compare to the </a:t>
            </a:r>
            <a:r>
              <a:rPr lang="en-CA" sz="2800" dirty="0" smtClean="0">
                <a:latin typeface="AndesBook" panose="02000000000000000000" pitchFamily="2" charset="0"/>
              </a:rPr>
              <a:t/>
            </a:r>
            <a:br>
              <a:rPr lang="en-CA" sz="2800" dirty="0" smtClean="0">
                <a:latin typeface="AndesBook" panose="02000000000000000000" pitchFamily="2" charset="0"/>
              </a:rPr>
            </a:br>
            <a:r>
              <a:rPr lang="en-CA" sz="2800" dirty="0" smtClean="0">
                <a:latin typeface="AndesBook" panose="02000000000000000000" pitchFamily="2" charset="0"/>
              </a:rPr>
              <a:t>experiences </a:t>
            </a:r>
            <a:r>
              <a:rPr lang="en-CA" sz="2800" dirty="0">
                <a:latin typeface="AndesBook" panose="02000000000000000000" pitchFamily="2" charset="0"/>
              </a:rPr>
              <a:t>of children today?</a:t>
            </a:r>
          </a:p>
        </p:txBody>
      </p:sp>
      <p:sp>
        <p:nvSpPr>
          <p:cNvPr id="8" name="TextBox 7"/>
          <p:cNvSpPr txBox="1"/>
          <p:nvPr/>
        </p:nvSpPr>
        <p:spPr>
          <a:xfrm>
            <a:off x="3995229" y="293758"/>
            <a:ext cx="3543711" cy="707886"/>
          </a:xfrm>
          <a:prstGeom prst="rect">
            <a:avLst/>
          </a:prstGeom>
          <a:noFill/>
        </p:spPr>
        <p:txBody>
          <a:bodyPr wrap="square" rtlCol="0">
            <a:spAutoFit/>
          </a:bodyPr>
          <a:lstStyle/>
          <a:p>
            <a:r>
              <a:rPr lang="en-US" sz="4000" b="1" dirty="0">
                <a:latin typeface="AndesSemiBold" panose="02000000000000000000" pitchFamily="2" charset="0"/>
              </a:rPr>
              <a:t> Why Change? </a:t>
            </a:r>
          </a:p>
        </p:txBody>
      </p:sp>
      <p:pic>
        <p:nvPicPr>
          <p:cNvPr id="2050" name="Picture 2" descr="Related image">
            <a:extLst>
              <a:ext uri="{FF2B5EF4-FFF2-40B4-BE49-F238E27FC236}">
                <a16:creationId xmlns:a16="http://schemas.microsoft.com/office/drawing/2014/main" xmlns="" id="{28668950-8AFA-7744-99F7-3A45FF2B9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62" y="1600203"/>
            <a:ext cx="3424231" cy="44973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B1FC58E7-2717-AD4A-B9AF-919B8CFDB65E}"/>
              </a:ext>
            </a:extLst>
          </p:cNvPr>
          <p:cNvSpPr>
            <a:spLocks noGrp="1"/>
          </p:cNvSpPr>
          <p:nvPr>
            <p:ph type="sldNum" sz="quarter" idx="12"/>
          </p:nvPr>
        </p:nvSpPr>
        <p:spPr/>
        <p:txBody>
          <a:bodyPr/>
          <a:lstStyle/>
          <a:p>
            <a:fld id="{FE0EAC0E-5168-4387-995B-DF845DAE16CB}" type="slidenum">
              <a:rPr lang="en-CA" smtClean="0"/>
              <a:t>7</a:t>
            </a:fld>
            <a:endParaRPr lang="en-CA" dirty="0"/>
          </a:p>
        </p:txBody>
      </p:sp>
    </p:spTree>
    <p:extLst>
      <p:ext uri="{BB962C8B-B14F-4D97-AF65-F5344CB8AC3E}">
        <p14:creationId xmlns:p14="http://schemas.microsoft.com/office/powerpoint/2010/main" val="3589779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459F47D-0252-9047-AD87-1320BCBD4FDF}"/>
              </a:ext>
            </a:extLst>
          </p:cNvPr>
          <p:cNvPicPr>
            <a:picLocks noChangeAspect="1"/>
          </p:cNvPicPr>
          <p:nvPr/>
        </p:nvPicPr>
        <p:blipFill>
          <a:blip r:embed="rId3"/>
          <a:stretch>
            <a:fillRect/>
          </a:stretch>
        </p:blipFill>
        <p:spPr>
          <a:xfrm>
            <a:off x="17585" y="-17585"/>
            <a:ext cx="12206711" cy="6858000"/>
          </a:xfrm>
          <a:prstGeom prst="rect">
            <a:avLst/>
          </a:prstGeom>
          <a:solidFill>
            <a:schemeClr val="accent4"/>
          </a:solidFill>
        </p:spPr>
      </p:pic>
      <p:sp>
        <p:nvSpPr>
          <p:cNvPr id="8" name="TextBox 7"/>
          <p:cNvSpPr txBox="1"/>
          <p:nvPr/>
        </p:nvSpPr>
        <p:spPr>
          <a:xfrm>
            <a:off x="3995229" y="293758"/>
            <a:ext cx="3543711" cy="707886"/>
          </a:xfrm>
          <a:prstGeom prst="rect">
            <a:avLst/>
          </a:prstGeom>
          <a:noFill/>
        </p:spPr>
        <p:txBody>
          <a:bodyPr wrap="square" rtlCol="0">
            <a:spAutoFit/>
          </a:bodyPr>
          <a:lstStyle/>
          <a:p>
            <a:r>
              <a:rPr lang="en-US" sz="4000" b="1" dirty="0">
                <a:latin typeface="AndesSemiBold" panose="02000000000000000000" pitchFamily="2" charset="0"/>
              </a:rPr>
              <a:t> Why Change? </a:t>
            </a:r>
          </a:p>
        </p:txBody>
      </p:sp>
      <p:sp>
        <p:nvSpPr>
          <p:cNvPr id="2" name="Slide Number Placeholder 1">
            <a:extLst>
              <a:ext uri="{FF2B5EF4-FFF2-40B4-BE49-F238E27FC236}">
                <a16:creationId xmlns:a16="http://schemas.microsoft.com/office/drawing/2014/main" xmlns="" id="{8138C1F7-0D6C-EA45-96C2-84E306ABC699}"/>
              </a:ext>
            </a:extLst>
          </p:cNvPr>
          <p:cNvSpPr>
            <a:spLocks noGrp="1"/>
          </p:cNvSpPr>
          <p:nvPr>
            <p:ph type="sldNum" sz="quarter" idx="12"/>
          </p:nvPr>
        </p:nvSpPr>
        <p:spPr/>
        <p:txBody>
          <a:bodyPr/>
          <a:lstStyle/>
          <a:p>
            <a:fld id="{FE0EAC0E-5168-4387-995B-DF845DAE16CB}" type="slidenum">
              <a:rPr lang="en-CA" smtClean="0"/>
              <a:t>8</a:t>
            </a:fld>
            <a:endParaRPr lang="en-CA" dirty="0"/>
          </a:p>
        </p:txBody>
      </p:sp>
      <p:pic>
        <p:nvPicPr>
          <p:cNvPr id="3" name="Picture 2">
            <a:extLst>
              <a:ext uri="{FF2B5EF4-FFF2-40B4-BE49-F238E27FC236}">
                <a16:creationId xmlns:a16="http://schemas.microsoft.com/office/drawing/2014/main" xmlns="" id="{D628336C-C678-B344-B508-0A31D324681D}"/>
              </a:ext>
            </a:extLst>
          </p:cNvPr>
          <p:cNvPicPr>
            <a:picLocks noChangeAspect="1"/>
          </p:cNvPicPr>
          <p:nvPr/>
        </p:nvPicPr>
        <p:blipFill>
          <a:blip r:embed="rId4"/>
          <a:stretch>
            <a:fillRect/>
          </a:stretch>
        </p:blipFill>
        <p:spPr>
          <a:xfrm>
            <a:off x="4159557" y="1737066"/>
            <a:ext cx="3215054" cy="4367927"/>
          </a:xfrm>
          <a:prstGeom prst="rect">
            <a:avLst/>
          </a:prstGeom>
        </p:spPr>
      </p:pic>
    </p:spTree>
    <p:extLst>
      <p:ext uri="{BB962C8B-B14F-4D97-AF65-F5344CB8AC3E}">
        <p14:creationId xmlns:p14="http://schemas.microsoft.com/office/powerpoint/2010/main" val="2268796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57659</TotalTime>
  <Words>5453</Words>
  <Application>Microsoft Office PowerPoint</Application>
  <PresentationFormat>Widescreen</PresentationFormat>
  <Paragraphs>882</Paragraphs>
  <Slides>54</Slides>
  <Notes>54</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54</vt:i4>
      </vt:variant>
    </vt:vector>
  </HeadingPairs>
  <TitlesOfParts>
    <vt:vector size="66" baseType="lpstr">
      <vt:lpstr>Andes</vt:lpstr>
      <vt:lpstr>Andes Bold</vt:lpstr>
      <vt:lpstr>Andes Book</vt:lpstr>
      <vt:lpstr>AndesBook</vt:lpstr>
      <vt:lpstr>AndesSemiBold</vt:lpstr>
      <vt:lpstr>Arial</vt:lpstr>
      <vt:lpstr>Calibri</vt:lpstr>
      <vt:lpstr>Calibri Light</vt:lpstr>
      <vt:lpstr>Gill Sans</vt:lpstr>
      <vt:lpstr>Raavi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Elliott</dc:creator>
  <cp:lastModifiedBy>fvcdc</cp:lastModifiedBy>
  <cp:revision>451</cp:revision>
  <cp:lastPrinted>2022-01-11T01:35:25Z</cp:lastPrinted>
  <dcterms:created xsi:type="dcterms:W3CDTF">2018-07-07T19:57:58Z</dcterms:created>
  <dcterms:modified xsi:type="dcterms:W3CDTF">2022-01-31T16:11:19Z</dcterms:modified>
</cp:coreProperties>
</file>